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1" r:id="rId53"/>
    <p:sldId id="30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BB2E-59A3-46C7-9148-4573B960C52D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BA93D-8741-4B55-963F-C59D4849D2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17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A93D-8741-4B55-963F-C59D4849D221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02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A93D-8741-4B55-963F-C59D4849D221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07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02D3-78B6-442E-8003-D35C6BC2E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AFC26-6C32-4BD7-8F97-AD89F86A4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9518C-A23E-43C6-BA42-B41F7C42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0650-BECF-4C32-B0B5-C9315A7C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9CE5-590A-4070-B682-19369EDB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4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962D-3F53-4F58-AFE3-CDAC7C2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20395-1BE1-4BFC-B71C-A346D9AF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6E849-A46C-4B2D-9471-19484ECB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0C612-54B1-4D22-943D-F33DB258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B639-3C9F-42A2-8423-0076DC8D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79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D879C-4CFB-4F1D-B4E5-A98229B8B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5E8E9-DE70-4B93-B399-F37356AEB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07FEA-74A1-4E36-911A-67AAC192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448B-0ADB-436C-9F56-5B1921CF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89421-A85E-4879-83F4-6C5109A7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48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8467-E609-4CFF-8795-631A9977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C403-E915-4E0F-9516-68C0A23A9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92C2-E255-41CE-8A7B-4027D4AD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57D9E-231D-49C5-9687-73753C1B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713F-3325-4093-9962-844E34F5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02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7CB2-03FB-41B9-A361-6C1150B1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497A-24EB-4912-999A-EE93482C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5798-3501-4A8D-B05B-BDC489A0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F3EAB-D181-4730-9200-4BB8F5C7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0694-2B4E-423F-BD41-52126770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3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F894-2DD0-4F3C-B9CB-E8A0FC48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69D6-0C70-4148-A20B-0A16E0182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172E-9640-465B-B735-BC1984DAD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8F31D-3256-4A6E-AF6C-23721055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7A21B-3798-4920-B3E1-4966D950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083A7-3AA1-4974-B390-04695D61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24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4882-7668-4239-8B0E-6FFBAE7F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B1D7E-F30F-41C2-A187-B36AA098C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5BDC3-E9F8-442E-B290-E862012EE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6F3C9-3C38-4561-854D-D850B8EB5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B10AC-DAD3-4283-8A40-9AD3586B0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B836E-A3A5-4C01-ADCD-C81A611A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4F86A-546C-4D78-A3C8-BF04CFBD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52DED-8C5F-4011-8DCB-6ABCF527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49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E9F9-BDB6-48FF-A43E-778CA204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14AB0-C782-4C0B-A232-7D1FD88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07C5D-AC12-4F6D-8CDD-4D4A53B0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9921B-80AD-4BD4-9785-0576D353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01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E2112-F2E6-4CED-83D6-78186BC0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FC29D-B9C8-458B-8995-8A61D2DB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ED68F-FC75-451B-B490-F866AD59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0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9268-C73F-4793-BC57-786567C5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67EE7-25C6-4ACD-A6AB-80864046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529E1-11C9-4EE0-849D-C6907A2B6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A5C58-064F-4625-B9CC-724DB0BD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5359F-D190-4681-9F7C-6D147C3D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91ACC-F18E-46B9-B4E7-8943469E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54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8D36-E01C-4E5D-B0B0-3DE8E5AB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6E1DF-2200-4A8F-B79C-B2ECCCB92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19A76-17DD-41AB-A3E1-340AE8C2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10ED7-EBEE-41CA-AAC6-76B75C4E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00959-8A18-418E-B0B7-CDED2C25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D3360-D34D-4DFA-904B-B5397173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1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3B331-4AF5-4792-ADE4-825A185B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F5FA-1289-4548-A056-FAEF5961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32FD-EEA3-46EF-87CF-9FF3BCC47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27D2-0F08-4749-8C5E-0C945EBDED79}" type="datetimeFigureOut">
              <a:rPr lang="en-IN" smtClean="0"/>
              <a:t>22-08-2020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9E3B2-9632-4D17-9809-EADF19AB3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BB01-E3FC-45CF-BDD9-56E36F3C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AEBC-B8B1-455F-B072-80AC524EE2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ght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4C964767-7B08-46CA-A4BB-1F504F32B713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524000" y="3049377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Annual Heat-Related Deaths are Expected to Rise 257% by 2050 in the UK">
            <a:extLst>
              <a:ext uri="{FF2B5EF4-FFF2-40B4-BE49-F238E27FC236}">
                <a16:creationId xmlns:a16="http://schemas.microsoft.com/office/drawing/2014/main" id="{8EB4A26C-7ACD-4DF3-8181-45213E87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9395"/>
            <a:ext cx="12192000" cy="69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453A23E-1E66-49F0-8923-72597877E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067" y="1215496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SPECTROSCOPY</a:t>
            </a:r>
            <a:endParaRPr lang="en-I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E74CED-122C-44D2-88C0-5CB4CD30C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1" y="17817"/>
            <a:ext cx="1269999" cy="16944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5BAE84-CE5B-412B-A879-DFB1EFC45409}"/>
              </a:ext>
            </a:extLst>
          </p:cNvPr>
          <p:cNvSpPr/>
          <p:nvPr/>
        </p:nvSpPr>
        <p:spPr>
          <a:xfrm>
            <a:off x="3539067" y="3784205"/>
            <a:ext cx="6096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T. VARAPRASAD.M.Sc.,M.Ed.,M.Phil.,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P.hD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LECTURER IN CHEMISTRY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OF THE DEPARTMENT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CHEMISTRY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P.R.GOVERNMENT COLLEGE(A),KAKINADA</a:t>
            </a:r>
            <a:endParaRPr lang="en-I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10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B48C8BC9-6A85-49F2-9668-10A300DF3AF0}"/>
              </a:ext>
            </a:extLst>
          </p:cNvPr>
          <p:cNvSpPr txBox="1">
            <a:spLocks/>
          </p:cNvSpPr>
          <p:nvPr/>
        </p:nvSpPr>
        <p:spPr>
          <a:xfrm>
            <a:off x="6530339" y="3757478"/>
            <a:ext cx="57842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UV-Visible</a:t>
            </a:r>
            <a:r>
              <a:rPr lang="en-IN" sz="40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I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Spectroscopy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B8316-8B82-4731-853C-8F8EED1E6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653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C225CB93-511D-47BF-A3BE-72343C9EFA75}"/>
              </a:ext>
            </a:extLst>
          </p:cNvPr>
          <p:cNvSpPr txBox="1">
            <a:spLocks/>
          </p:cNvSpPr>
          <p:nvPr/>
        </p:nvSpPr>
        <p:spPr>
          <a:xfrm>
            <a:off x="311785" y="117687"/>
            <a:ext cx="5784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5"/>
              <a:t>UV-Visible</a:t>
            </a:r>
            <a:r>
              <a:rPr lang="en-IN" spc="-40"/>
              <a:t> </a:t>
            </a:r>
            <a:r>
              <a:rPr lang="en-IN" spc="-5"/>
              <a:t>Spectroscopy</a:t>
            </a:r>
            <a:endParaRPr lang="en-IN" spc="-5" dirty="0"/>
          </a:p>
        </p:txBody>
      </p:sp>
      <p:sp>
        <p:nvSpPr>
          <p:cNvPr id="3" name="object 257">
            <a:extLst>
              <a:ext uri="{FF2B5EF4-FFF2-40B4-BE49-F238E27FC236}">
                <a16:creationId xmlns:a16="http://schemas.microsoft.com/office/drawing/2014/main" id="{3D531120-8702-4D2A-ADF5-C4C3A1EA17A7}"/>
              </a:ext>
            </a:extLst>
          </p:cNvPr>
          <p:cNvSpPr txBox="1"/>
          <p:nvPr/>
        </p:nvSpPr>
        <p:spPr>
          <a:xfrm>
            <a:off x="239605" y="1017270"/>
            <a:ext cx="6736928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marR="267970" indent="-45720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3600" spc="885" baseline="12731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3600" spc="885" baseline="12731" dirty="0">
                <a:solidFill>
                  <a:srgbClr val="7F7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5A5148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5A5148"/>
                </a:solidFill>
                <a:latin typeface="Times New Roman"/>
                <a:cs typeface="Times New Roman"/>
              </a:rPr>
              <a:t>wavelength range of </a:t>
            </a:r>
            <a:r>
              <a:rPr sz="3200" spc="-5" dirty="0">
                <a:solidFill>
                  <a:srgbClr val="5A5148"/>
                </a:solidFill>
                <a:latin typeface="Times New Roman"/>
                <a:cs typeface="Times New Roman"/>
              </a:rPr>
              <a:t>UV radiation is  from </a:t>
            </a:r>
            <a:r>
              <a:rPr sz="3200" dirty="0">
                <a:solidFill>
                  <a:srgbClr val="5A5148"/>
                </a:solidFill>
                <a:latin typeface="Times New Roman"/>
                <a:cs typeface="Times New Roman"/>
              </a:rPr>
              <a:t>200nm –</a:t>
            </a:r>
            <a:r>
              <a:rPr sz="3200" spc="-2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5A5148"/>
                </a:solidFill>
                <a:latin typeface="Times New Roman"/>
                <a:cs typeface="Times New Roman"/>
              </a:rPr>
              <a:t>400nm.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00" dirty="0">
              <a:latin typeface="Times New Roman"/>
              <a:cs typeface="Times New Roman"/>
            </a:endParaRPr>
          </a:p>
          <a:p>
            <a:pPr marL="520700" marR="55880" indent="-457200">
              <a:lnSpc>
                <a:spcPct val="100000"/>
              </a:lnSpc>
              <a:tabLst>
                <a:tab pos="520065" algn="l"/>
              </a:tabLst>
            </a:pPr>
            <a:r>
              <a:rPr sz="3600" spc="885" baseline="12731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3600" spc="885" baseline="12731" dirty="0">
                <a:solidFill>
                  <a:srgbClr val="7F7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5A5148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5A5148"/>
                </a:solidFill>
                <a:latin typeface="Times New Roman"/>
                <a:cs typeface="Times New Roman"/>
              </a:rPr>
              <a:t>wavelength range of </a:t>
            </a:r>
            <a:r>
              <a:rPr sz="3200" spc="-5" dirty="0">
                <a:solidFill>
                  <a:srgbClr val="5A5148"/>
                </a:solidFill>
                <a:latin typeface="Times New Roman"/>
                <a:cs typeface="Times New Roman"/>
              </a:rPr>
              <a:t>Visible radiation  is from </a:t>
            </a:r>
            <a:r>
              <a:rPr sz="3200" dirty="0">
                <a:solidFill>
                  <a:srgbClr val="5A5148"/>
                </a:solidFill>
                <a:latin typeface="Times New Roman"/>
                <a:cs typeface="Times New Roman"/>
              </a:rPr>
              <a:t>400nm –</a:t>
            </a:r>
            <a:r>
              <a:rPr sz="3200" spc="-2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A5148"/>
                </a:solidFill>
                <a:latin typeface="Times New Roman"/>
                <a:cs typeface="Times New Roman"/>
              </a:rPr>
              <a:t>800nm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251">
            <a:extLst>
              <a:ext uri="{FF2B5EF4-FFF2-40B4-BE49-F238E27FC236}">
                <a16:creationId xmlns:a16="http://schemas.microsoft.com/office/drawing/2014/main" id="{92AA1552-DCE5-41C3-8060-A831C9F062FD}"/>
              </a:ext>
            </a:extLst>
          </p:cNvPr>
          <p:cNvSpPr/>
          <p:nvPr/>
        </p:nvSpPr>
        <p:spPr>
          <a:xfrm>
            <a:off x="6739467" y="465667"/>
            <a:ext cx="4859866" cy="3361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52">
            <a:extLst>
              <a:ext uri="{FF2B5EF4-FFF2-40B4-BE49-F238E27FC236}">
                <a16:creationId xmlns:a16="http://schemas.microsoft.com/office/drawing/2014/main" id="{67D78C16-1A1F-48FA-995D-33C6A777E399}"/>
              </a:ext>
            </a:extLst>
          </p:cNvPr>
          <p:cNvSpPr/>
          <p:nvPr/>
        </p:nvSpPr>
        <p:spPr>
          <a:xfrm>
            <a:off x="2497667" y="4193117"/>
            <a:ext cx="7120466" cy="209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5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A5015DED-07EF-40F8-A6E1-9B3405BD9E96}"/>
              </a:ext>
            </a:extLst>
          </p:cNvPr>
          <p:cNvSpPr/>
          <p:nvPr/>
        </p:nvSpPr>
        <p:spPr>
          <a:xfrm>
            <a:off x="4495800" y="845978"/>
            <a:ext cx="4421750" cy="3192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2">
            <a:extLst>
              <a:ext uri="{FF2B5EF4-FFF2-40B4-BE49-F238E27FC236}">
                <a16:creationId xmlns:a16="http://schemas.microsoft.com/office/drawing/2014/main" id="{93FDEE0C-CA7C-467D-8EEB-5B1314FF57FE}"/>
              </a:ext>
            </a:extLst>
          </p:cNvPr>
          <p:cNvSpPr txBox="1"/>
          <p:nvPr/>
        </p:nvSpPr>
        <p:spPr>
          <a:xfrm>
            <a:off x="2033269" y="1675975"/>
            <a:ext cx="465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62865" algn="l"/>
              </a:tabLst>
            </a:pPr>
            <a:r>
              <a:rPr sz="1100" dirty="0"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  <a:r>
              <a:rPr sz="1100" spc="10" dirty="0"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  <a:r>
              <a:rPr sz="1100" dirty="0">
                <a:solidFill>
                  <a:srgbClr val="FF00FF"/>
                </a:solidFill>
                <a:latin typeface="Times New Roman"/>
                <a:cs typeface="Times New Roman"/>
              </a:rPr>
              <a:t>olet: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54" name="object 253">
            <a:extLst>
              <a:ext uri="{FF2B5EF4-FFF2-40B4-BE49-F238E27FC236}">
                <a16:creationId xmlns:a16="http://schemas.microsoft.com/office/drawing/2014/main" id="{C8A0DCFC-50E1-44E3-B1BD-6418CCB2F405}"/>
              </a:ext>
            </a:extLst>
          </p:cNvPr>
          <p:cNvSpPr txBox="1"/>
          <p:nvPr/>
        </p:nvSpPr>
        <p:spPr>
          <a:xfrm>
            <a:off x="2579154" y="1675975"/>
            <a:ext cx="7740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400 - 420</a:t>
            </a:r>
            <a:r>
              <a:rPr sz="1100" spc="-11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55" name="object 254">
            <a:extLst>
              <a:ext uri="{FF2B5EF4-FFF2-40B4-BE49-F238E27FC236}">
                <a16:creationId xmlns:a16="http://schemas.microsoft.com/office/drawing/2014/main" id="{44AF6C1D-636A-41D1-A287-2B71F61DCF86}"/>
              </a:ext>
            </a:extLst>
          </p:cNvPr>
          <p:cNvSpPr txBox="1"/>
          <p:nvPr/>
        </p:nvSpPr>
        <p:spPr>
          <a:xfrm>
            <a:off x="2033269" y="2011256"/>
            <a:ext cx="475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62865" algn="l"/>
              </a:tabLst>
            </a:pPr>
            <a:r>
              <a:rPr sz="1100" spc="-20" dirty="0">
                <a:solidFill>
                  <a:srgbClr val="5410DC"/>
                </a:solidFill>
                <a:latin typeface="Times New Roman"/>
                <a:cs typeface="Times New Roman"/>
              </a:rPr>
              <a:t>I</a:t>
            </a:r>
            <a:r>
              <a:rPr sz="1100" dirty="0">
                <a:solidFill>
                  <a:srgbClr val="5410DC"/>
                </a:solidFill>
                <a:latin typeface="Times New Roman"/>
                <a:cs typeface="Times New Roman"/>
              </a:rPr>
              <a:t>ndi</a:t>
            </a:r>
            <a:r>
              <a:rPr sz="1100" spc="-10" dirty="0">
                <a:solidFill>
                  <a:srgbClr val="5410DC"/>
                </a:solidFill>
                <a:latin typeface="Times New Roman"/>
                <a:cs typeface="Times New Roman"/>
              </a:rPr>
              <a:t>g</a:t>
            </a:r>
            <a:r>
              <a:rPr sz="1100" spc="5" dirty="0">
                <a:solidFill>
                  <a:srgbClr val="5410DC"/>
                </a:solidFill>
                <a:latin typeface="Times New Roman"/>
                <a:cs typeface="Times New Roman"/>
              </a:rPr>
              <a:t>o</a:t>
            </a:r>
            <a:r>
              <a:rPr sz="1100" dirty="0">
                <a:solidFill>
                  <a:srgbClr val="5410DC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6" name="object 255">
            <a:extLst>
              <a:ext uri="{FF2B5EF4-FFF2-40B4-BE49-F238E27FC236}">
                <a16:creationId xmlns:a16="http://schemas.microsoft.com/office/drawing/2014/main" id="{60EE300A-6662-4FB9-B634-846A1A67FE4F}"/>
              </a:ext>
            </a:extLst>
          </p:cNvPr>
          <p:cNvSpPr txBox="1"/>
          <p:nvPr/>
        </p:nvSpPr>
        <p:spPr>
          <a:xfrm>
            <a:off x="2589314" y="2011256"/>
            <a:ext cx="7740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420 - 440</a:t>
            </a:r>
            <a:r>
              <a:rPr sz="1100" spc="-11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57" name="object 256">
            <a:extLst>
              <a:ext uri="{FF2B5EF4-FFF2-40B4-BE49-F238E27FC236}">
                <a16:creationId xmlns:a16="http://schemas.microsoft.com/office/drawing/2014/main" id="{7C97879B-650A-4D4B-A7E4-CEB0BE902577}"/>
              </a:ext>
            </a:extLst>
          </p:cNvPr>
          <p:cNvSpPr txBox="1"/>
          <p:nvPr/>
        </p:nvSpPr>
        <p:spPr>
          <a:xfrm>
            <a:off x="2033269" y="2345266"/>
            <a:ext cx="3784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62865" algn="l"/>
              </a:tabLst>
            </a:pPr>
            <a:r>
              <a:rPr sz="1100" spc="-5" dirty="0">
                <a:solidFill>
                  <a:srgbClr val="3333FF"/>
                </a:solidFill>
                <a:latin typeface="Times New Roman"/>
                <a:cs typeface="Times New Roman"/>
              </a:rPr>
              <a:t>B</a:t>
            </a:r>
            <a:r>
              <a:rPr sz="1100" dirty="0">
                <a:solidFill>
                  <a:srgbClr val="3333FF"/>
                </a:solidFill>
                <a:latin typeface="Times New Roman"/>
                <a:cs typeface="Times New Roman"/>
              </a:rPr>
              <a:t>lu</a:t>
            </a:r>
            <a:r>
              <a:rPr sz="1100" spc="10" dirty="0">
                <a:solidFill>
                  <a:srgbClr val="3333FF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3333FF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8" name="object 257">
            <a:extLst>
              <a:ext uri="{FF2B5EF4-FFF2-40B4-BE49-F238E27FC236}">
                <a16:creationId xmlns:a16="http://schemas.microsoft.com/office/drawing/2014/main" id="{7EC912A0-8DCF-4416-8C82-DB0252A78F39}"/>
              </a:ext>
            </a:extLst>
          </p:cNvPr>
          <p:cNvSpPr txBox="1"/>
          <p:nvPr/>
        </p:nvSpPr>
        <p:spPr>
          <a:xfrm>
            <a:off x="2491524" y="2345266"/>
            <a:ext cx="7740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440 - 490</a:t>
            </a:r>
            <a:r>
              <a:rPr sz="1100" spc="-114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59" name="object 258">
            <a:extLst>
              <a:ext uri="{FF2B5EF4-FFF2-40B4-BE49-F238E27FC236}">
                <a16:creationId xmlns:a16="http://schemas.microsoft.com/office/drawing/2014/main" id="{15678030-A2BF-45E2-9490-27B6F587A4DD}"/>
              </a:ext>
            </a:extLst>
          </p:cNvPr>
          <p:cNvSpPr txBox="1"/>
          <p:nvPr/>
        </p:nvSpPr>
        <p:spPr>
          <a:xfrm>
            <a:off x="2033269" y="2680545"/>
            <a:ext cx="4552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62865" algn="l"/>
              </a:tabLst>
            </a:pPr>
            <a:r>
              <a:rPr sz="1100" spc="-5" dirty="0">
                <a:solidFill>
                  <a:srgbClr val="007F00"/>
                </a:solidFill>
                <a:latin typeface="Times New Roman"/>
                <a:cs typeface="Times New Roman"/>
              </a:rPr>
              <a:t>G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re</a:t>
            </a:r>
            <a:r>
              <a:rPr sz="1100" spc="10" dirty="0">
                <a:solidFill>
                  <a:srgbClr val="007F00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n: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0" name="object 259">
            <a:extLst>
              <a:ext uri="{FF2B5EF4-FFF2-40B4-BE49-F238E27FC236}">
                <a16:creationId xmlns:a16="http://schemas.microsoft.com/office/drawing/2014/main" id="{63CACC2D-09CB-457C-A43C-9A5208AA5AF3}"/>
              </a:ext>
            </a:extLst>
          </p:cNvPr>
          <p:cNvSpPr txBox="1"/>
          <p:nvPr/>
        </p:nvSpPr>
        <p:spPr>
          <a:xfrm>
            <a:off x="2568994" y="2680545"/>
            <a:ext cx="7740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490 - 570</a:t>
            </a:r>
            <a:r>
              <a:rPr sz="1100" spc="-10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1" name="object 260">
            <a:extLst>
              <a:ext uri="{FF2B5EF4-FFF2-40B4-BE49-F238E27FC236}">
                <a16:creationId xmlns:a16="http://schemas.microsoft.com/office/drawing/2014/main" id="{69AE2981-AB70-46CE-9124-8FE26A6C3457}"/>
              </a:ext>
            </a:extLst>
          </p:cNvPr>
          <p:cNvSpPr txBox="1"/>
          <p:nvPr/>
        </p:nvSpPr>
        <p:spPr>
          <a:xfrm>
            <a:off x="2033269" y="3014556"/>
            <a:ext cx="5251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62865" algn="l"/>
              </a:tabLst>
            </a:pPr>
            <a:r>
              <a:rPr sz="1100" spc="-5" dirty="0">
                <a:solidFill>
                  <a:srgbClr val="E7CA00"/>
                </a:solidFill>
                <a:latin typeface="Times New Roman"/>
                <a:cs typeface="Times New Roman"/>
              </a:rPr>
              <a:t>Y</a:t>
            </a:r>
            <a:r>
              <a:rPr sz="1100" dirty="0">
                <a:solidFill>
                  <a:srgbClr val="E7CA00"/>
                </a:solidFill>
                <a:latin typeface="Times New Roman"/>
                <a:cs typeface="Times New Roman"/>
              </a:rPr>
              <a:t>el</a:t>
            </a:r>
            <a:r>
              <a:rPr sz="1100" spc="10" dirty="0">
                <a:solidFill>
                  <a:srgbClr val="E7CA00"/>
                </a:solidFill>
                <a:latin typeface="Times New Roman"/>
                <a:cs typeface="Times New Roman"/>
              </a:rPr>
              <a:t>l</a:t>
            </a:r>
            <a:r>
              <a:rPr sz="1100" dirty="0">
                <a:solidFill>
                  <a:srgbClr val="E7CA00"/>
                </a:solidFill>
                <a:latin typeface="Times New Roman"/>
                <a:cs typeface="Times New Roman"/>
              </a:rPr>
              <a:t>o</a:t>
            </a:r>
            <a:r>
              <a:rPr sz="1100" spc="-5" dirty="0">
                <a:solidFill>
                  <a:srgbClr val="E7CA00"/>
                </a:solidFill>
                <a:latin typeface="Times New Roman"/>
                <a:cs typeface="Times New Roman"/>
              </a:rPr>
              <a:t>w</a:t>
            </a:r>
            <a:r>
              <a:rPr sz="1100" dirty="0">
                <a:solidFill>
                  <a:srgbClr val="E7CA00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2" name="object 261">
            <a:extLst>
              <a:ext uri="{FF2B5EF4-FFF2-40B4-BE49-F238E27FC236}">
                <a16:creationId xmlns:a16="http://schemas.microsoft.com/office/drawing/2014/main" id="{BAF0BFD8-1AEC-4523-890C-8E5227DEF053}"/>
              </a:ext>
            </a:extLst>
          </p:cNvPr>
          <p:cNvSpPr txBox="1"/>
          <p:nvPr/>
        </p:nvSpPr>
        <p:spPr>
          <a:xfrm>
            <a:off x="2638844" y="3014556"/>
            <a:ext cx="7740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570 - 585</a:t>
            </a:r>
            <a:r>
              <a:rPr sz="1100" spc="-10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3" name="object 262">
            <a:extLst>
              <a:ext uri="{FF2B5EF4-FFF2-40B4-BE49-F238E27FC236}">
                <a16:creationId xmlns:a16="http://schemas.microsoft.com/office/drawing/2014/main" id="{78FF0FE6-D150-4606-ABFA-A0C4E1CA2207}"/>
              </a:ext>
            </a:extLst>
          </p:cNvPr>
          <p:cNvSpPr txBox="1"/>
          <p:nvPr/>
        </p:nvSpPr>
        <p:spPr>
          <a:xfrm>
            <a:off x="2033269" y="3349836"/>
            <a:ext cx="13785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indent="-5016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62865" algn="l"/>
              </a:tabLst>
            </a:pPr>
            <a:r>
              <a:rPr sz="1100" spc="-5" dirty="0">
                <a:solidFill>
                  <a:srgbClr val="FF7F00"/>
                </a:solidFill>
                <a:latin typeface="Times New Roman"/>
                <a:cs typeface="Times New Roman"/>
              </a:rPr>
              <a:t>Orange: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585 - 620</a:t>
            </a:r>
            <a:r>
              <a:rPr sz="1100" spc="-7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62230" indent="-50165">
              <a:lnSpc>
                <a:spcPct val="100000"/>
              </a:lnSpc>
              <a:buSzPct val="90909"/>
              <a:buChar char="•"/>
              <a:tabLst>
                <a:tab pos="62865" algn="l"/>
              </a:tabLst>
            </a:pP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Red: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620 - 780</a:t>
            </a:r>
            <a:r>
              <a:rPr sz="1100" spc="-6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520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B4B74CAF-1CD1-42AA-AB12-AA5439D5DC69}"/>
              </a:ext>
            </a:extLst>
          </p:cNvPr>
          <p:cNvSpPr txBox="1"/>
          <p:nvPr/>
        </p:nvSpPr>
        <p:spPr>
          <a:xfrm>
            <a:off x="310302" y="339936"/>
            <a:ext cx="11571395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associated with the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molecules:</a:t>
            </a:r>
            <a:endParaRPr sz="2000" dirty="0">
              <a:latin typeface="Times New Roman"/>
              <a:cs typeface="Times New Roman"/>
            </a:endParaRPr>
          </a:p>
          <a:p>
            <a:pPr marL="88900" marR="81280">
              <a:lnSpc>
                <a:spcPts val="2410"/>
              </a:lnSpc>
              <a:spcBef>
                <a:spcPts val="70"/>
              </a:spcBef>
              <a:buAutoNum type="arabicParenR"/>
              <a:tabLst>
                <a:tab pos="684530" algn="l"/>
                <a:tab pos="685165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molecule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a whole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may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move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called translation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associate with this movement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called transnational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energy.</a:t>
            </a:r>
            <a:r>
              <a:rPr sz="2000" spc="4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(E</a:t>
            </a:r>
            <a:r>
              <a:rPr sz="1725" spc="15" baseline="-28985" dirty="0">
                <a:solidFill>
                  <a:srgbClr val="293C79"/>
                </a:solidFill>
                <a:latin typeface="Times New Roman"/>
                <a:cs typeface="Times New Roman"/>
              </a:rPr>
              <a:t>trans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93C79"/>
              </a:buClr>
              <a:buFont typeface="Times New Roman"/>
              <a:buAutoNum type="arabicParenR"/>
            </a:pPr>
            <a:endParaRPr sz="2350" dirty="0">
              <a:latin typeface="Times New Roman"/>
              <a:cs typeface="Times New Roman"/>
            </a:endParaRPr>
          </a:p>
          <a:p>
            <a:pPr marL="88900" marR="323850">
              <a:lnSpc>
                <a:spcPct val="100000"/>
              </a:lnSpc>
              <a:buAutoNum type="arabicParenR"/>
              <a:tabLst>
                <a:tab pos="684530" algn="l"/>
                <a:tab pos="685165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part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molecules, that is atom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or groups of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atoms, may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move with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respect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each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other.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motion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called vibration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 associated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called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vibrational energy.</a:t>
            </a:r>
            <a:r>
              <a:rPr sz="2000" spc="2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(E</a:t>
            </a:r>
            <a:r>
              <a:rPr sz="1725" spc="15" baseline="-28985" dirty="0">
                <a:solidFill>
                  <a:srgbClr val="293C79"/>
                </a:solidFill>
                <a:latin typeface="Times New Roman"/>
                <a:cs typeface="Times New Roman"/>
              </a:rPr>
              <a:t>vib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93C79"/>
              </a:buClr>
              <a:buFont typeface="Times New Roman"/>
              <a:buAutoNum type="arabicParenR"/>
            </a:pPr>
            <a:endParaRPr sz="2450" dirty="0">
              <a:latin typeface="Times New Roman"/>
              <a:cs typeface="Times New Roman"/>
            </a:endParaRPr>
          </a:p>
          <a:p>
            <a:pPr marL="88900" marR="899794">
              <a:lnSpc>
                <a:spcPct val="100000"/>
              </a:lnSpc>
              <a:buAutoNum type="arabicParenR"/>
              <a:tabLst>
                <a:tab pos="684530" algn="l"/>
                <a:tab pos="685165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molecule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rotate about an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axis.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such rotation is  characterized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rotational energy.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(E</a:t>
            </a:r>
            <a:r>
              <a:rPr sz="1725" spc="7" baseline="-28985" dirty="0">
                <a:solidFill>
                  <a:srgbClr val="293C79"/>
                </a:solidFill>
                <a:latin typeface="Times New Roman"/>
                <a:cs typeface="Times New Roman"/>
              </a:rPr>
              <a:t>rot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93C79"/>
              </a:buClr>
              <a:buFont typeface="Times New Roman"/>
              <a:buAutoNum type="arabicParenR"/>
            </a:pPr>
            <a:endParaRPr sz="2450" dirty="0">
              <a:latin typeface="Times New Roman"/>
              <a:cs typeface="Times New Roman"/>
            </a:endParaRPr>
          </a:p>
          <a:p>
            <a:pPr marL="88900" marR="128905">
              <a:lnSpc>
                <a:spcPct val="100000"/>
              </a:lnSpc>
              <a:buAutoNum type="arabicParenR"/>
              <a:tabLst>
                <a:tab pos="684530" algn="l"/>
                <a:tab pos="685165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Besides these modes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movements, the molecule possesses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electronic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configuration 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associated with this configuration  is called electronic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energy.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(E</a:t>
            </a:r>
            <a:r>
              <a:rPr sz="2000" spc="5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1725" baseline="-28985" dirty="0">
                <a:solidFill>
                  <a:srgbClr val="293C79"/>
                </a:solidFill>
                <a:latin typeface="Times New Roman"/>
                <a:cs typeface="Times New Roman"/>
              </a:rPr>
              <a:t>ele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430"/>
              </a:spcBef>
              <a:tabLst>
                <a:tab pos="885825" algn="l"/>
                <a:tab pos="1998345" algn="l"/>
                <a:tab pos="2941955" algn="l"/>
                <a:tab pos="3842385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total	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= 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	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+  E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vib	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+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rot	+ 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747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1D7E76F6-0207-456A-B258-E27019179ADC}"/>
              </a:ext>
            </a:extLst>
          </p:cNvPr>
          <p:cNvSpPr txBox="1"/>
          <p:nvPr/>
        </p:nvSpPr>
        <p:spPr>
          <a:xfrm>
            <a:off x="349672" y="126576"/>
            <a:ext cx="11613728" cy="3434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Theoretical</a:t>
            </a:r>
            <a:r>
              <a:rPr sz="20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principles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If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molecule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allowed to interact with the EMR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 proper frequency,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molecule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raised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one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to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higher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one; we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say  that absorption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 takes place.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In order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for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absorption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occur,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difference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between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two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must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be equal to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photon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absorbed</a:t>
            </a:r>
            <a:endParaRPr sz="2000" dirty="0">
              <a:latin typeface="Times New Roman"/>
              <a:cs typeface="Times New Roman"/>
            </a:endParaRPr>
          </a:p>
          <a:p>
            <a:pPr marL="12700" marR="317500">
              <a:lnSpc>
                <a:spcPct val="100000"/>
              </a:lnSpc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E2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–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E1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= hυ where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E1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of lower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E2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energy of  upper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673100" indent="-660400">
              <a:lnSpc>
                <a:spcPct val="100000"/>
              </a:lnSpc>
              <a:buChar char="-"/>
              <a:tabLst>
                <a:tab pos="672465" algn="l"/>
                <a:tab pos="673100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jump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one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 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another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called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transition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93C79"/>
              </a:buClr>
              <a:buFont typeface="Times New Roman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2700" marR="419734">
              <a:lnSpc>
                <a:spcPct val="100000"/>
              </a:lnSpc>
              <a:buChar char="-"/>
              <a:tabLst>
                <a:tab pos="672465" algn="l"/>
                <a:tab pos="673100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graph of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absorption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against 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frequency 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called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absorption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3C79"/>
              </a:buClr>
              <a:buFont typeface="Times New Roman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2700" marR="121920">
              <a:lnSpc>
                <a:spcPct val="100000"/>
              </a:lnSpc>
              <a:buChar char="-"/>
              <a:tabLst>
                <a:tab pos="672465" algn="l"/>
                <a:tab pos="673100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Visible and Ultraviolet 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provides enough energy 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electronic  transition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there 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called electronic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spectra.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496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0F3EBFEB-0AC3-42BE-893A-9A08A428F87B}"/>
              </a:ext>
            </a:extLst>
          </p:cNvPr>
          <p:cNvSpPr txBox="1">
            <a:spLocks/>
          </p:cNvSpPr>
          <p:nvPr/>
        </p:nvSpPr>
        <p:spPr>
          <a:xfrm>
            <a:off x="619335" y="288290"/>
            <a:ext cx="6226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400">
                <a:solidFill>
                  <a:srgbClr val="5A5148"/>
                </a:solidFill>
              </a:rPr>
              <a:t>The range is </a:t>
            </a:r>
            <a:r>
              <a:rPr lang="en-US" sz="2400" spc="-5">
                <a:solidFill>
                  <a:srgbClr val="5A5148"/>
                </a:solidFill>
              </a:rPr>
              <a:t>from </a:t>
            </a:r>
            <a:r>
              <a:rPr lang="en-US" sz="2400">
                <a:solidFill>
                  <a:srgbClr val="5A5148"/>
                </a:solidFill>
              </a:rPr>
              <a:t>10</a:t>
            </a:r>
            <a:r>
              <a:rPr lang="en-US" sz="2100" baseline="27777">
                <a:solidFill>
                  <a:srgbClr val="5A5148"/>
                </a:solidFill>
              </a:rPr>
              <a:t>-3</a:t>
            </a:r>
            <a:r>
              <a:rPr lang="en-US" sz="2400">
                <a:solidFill>
                  <a:srgbClr val="5A5148"/>
                </a:solidFill>
              </a:rPr>
              <a:t>m to</a:t>
            </a:r>
            <a:r>
              <a:rPr lang="en-US" sz="2400" spc="-45">
                <a:solidFill>
                  <a:srgbClr val="5A5148"/>
                </a:solidFill>
              </a:rPr>
              <a:t> </a:t>
            </a:r>
            <a:r>
              <a:rPr lang="en-US" sz="2400">
                <a:solidFill>
                  <a:srgbClr val="5A5148"/>
                </a:solidFill>
              </a:rPr>
              <a:t>10</a:t>
            </a:r>
            <a:r>
              <a:rPr lang="en-US" sz="2100" baseline="27777">
                <a:solidFill>
                  <a:srgbClr val="5A5148"/>
                </a:solidFill>
              </a:rPr>
              <a:t>3</a:t>
            </a:r>
            <a:r>
              <a:rPr lang="en-US" sz="2400">
                <a:solidFill>
                  <a:srgbClr val="5A5148"/>
                </a:solidFill>
              </a:rPr>
              <a:t>m</a:t>
            </a:r>
            <a:endParaRPr lang="en-US" sz="2400"/>
          </a:p>
          <a:p>
            <a:pPr marL="38100">
              <a:lnSpc>
                <a:spcPct val="100000"/>
              </a:lnSpc>
            </a:pPr>
            <a:r>
              <a:rPr lang="en-US" sz="2400">
                <a:solidFill>
                  <a:srgbClr val="5A5148"/>
                </a:solidFill>
              </a:rPr>
              <a:t>This range </a:t>
            </a:r>
            <a:r>
              <a:rPr lang="en-US" sz="2400" spc="-5">
                <a:solidFill>
                  <a:srgbClr val="5A5148"/>
                </a:solidFill>
              </a:rPr>
              <a:t>will </a:t>
            </a:r>
            <a:r>
              <a:rPr lang="en-US" sz="2400">
                <a:solidFill>
                  <a:srgbClr val="5A5148"/>
                </a:solidFill>
              </a:rPr>
              <a:t>be </a:t>
            </a:r>
            <a:r>
              <a:rPr lang="en-US" sz="2400" spc="-5">
                <a:solidFill>
                  <a:srgbClr val="5A5148"/>
                </a:solidFill>
              </a:rPr>
              <a:t>associated with range </a:t>
            </a:r>
            <a:r>
              <a:rPr lang="en-US" sz="2400">
                <a:solidFill>
                  <a:srgbClr val="5A5148"/>
                </a:solidFill>
              </a:rPr>
              <a:t>of</a:t>
            </a:r>
            <a:r>
              <a:rPr lang="en-US" sz="2400" spc="20">
                <a:solidFill>
                  <a:srgbClr val="5A5148"/>
                </a:solidFill>
              </a:rPr>
              <a:t> </a:t>
            </a:r>
            <a:r>
              <a:rPr lang="en-US" sz="2400" spc="-5">
                <a:solidFill>
                  <a:srgbClr val="5A5148"/>
                </a:solidFill>
              </a:rPr>
              <a:t>energy</a:t>
            </a:r>
            <a:endParaRPr lang="en-US" sz="2400" dirty="0"/>
          </a:p>
        </p:txBody>
      </p:sp>
      <p:sp>
        <p:nvSpPr>
          <p:cNvPr id="3" name="object 257">
            <a:extLst>
              <a:ext uri="{FF2B5EF4-FFF2-40B4-BE49-F238E27FC236}">
                <a16:creationId xmlns:a16="http://schemas.microsoft.com/office/drawing/2014/main" id="{E2C48FC0-78A6-4AB9-9BB1-3CC3616DDAE7}"/>
              </a:ext>
            </a:extLst>
          </p:cNvPr>
          <p:cNvSpPr txBox="1"/>
          <p:nvPr/>
        </p:nvSpPr>
        <p:spPr>
          <a:xfrm>
            <a:off x="632035" y="1374818"/>
            <a:ext cx="6344285" cy="1133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ts val="2935"/>
              </a:lnSpc>
              <a:spcBef>
                <a:spcPts val="135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E = </a:t>
            </a:r>
            <a:r>
              <a:rPr sz="2400" i="1" dirty="0">
                <a:solidFill>
                  <a:srgbClr val="5A5148"/>
                </a:solidFill>
                <a:latin typeface="Times New Roman"/>
                <a:cs typeface="Times New Roman"/>
              </a:rPr>
              <a:t>hc / </a:t>
            </a:r>
            <a:r>
              <a:rPr sz="2450" spc="-30" dirty="0">
                <a:solidFill>
                  <a:srgbClr val="5A5148"/>
                </a:solidFill>
                <a:latin typeface="Symbol"/>
                <a:cs typeface="Symbol"/>
              </a:rPr>
              <a:t></a:t>
            </a:r>
            <a:r>
              <a:rPr sz="2450" spc="-2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5A5148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1244600">
              <a:lnSpc>
                <a:spcPts val="2875"/>
              </a:lnSpc>
            </a:pPr>
            <a:r>
              <a:rPr sz="2400" i="1" dirty="0">
                <a:solidFill>
                  <a:srgbClr val="5A5148"/>
                </a:solidFill>
                <a:latin typeface="Times New Roman"/>
                <a:cs typeface="Times New Roman"/>
              </a:rPr>
              <a:t>c = </a:t>
            </a:r>
            <a:r>
              <a:rPr sz="2400" i="1" spc="-5" dirty="0">
                <a:solidFill>
                  <a:srgbClr val="5A5148"/>
                </a:solidFill>
                <a:latin typeface="Times New Roman"/>
                <a:cs typeface="Times New Roman"/>
              </a:rPr>
              <a:t>~300,000,000 </a:t>
            </a:r>
            <a:r>
              <a:rPr sz="2400" i="1" dirty="0">
                <a:solidFill>
                  <a:srgbClr val="5A5148"/>
                </a:solidFill>
                <a:latin typeface="Times New Roman"/>
                <a:cs typeface="Times New Roman"/>
              </a:rPr>
              <a:t>m</a:t>
            </a:r>
            <a:r>
              <a:rPr sz="2400" i="1" spc="-1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5A5148"/>
                </a:solidFill>
                <a:latin typeface="Times New Roman"/>
                <a:cs typeface="Times New Roman"/>
              </a:rPr>
              <a:t>s</a:t>
            </a:r>
            <a:r>
              <a:rPr sz="2100" i="1" spc="-7" baseline="27777" dirty="0">
                <a:solidFill>
                  <a:srgbClr val="5A5148"/>
                </a:solidFill>
                <a:latin typeface="Times New Roman"/>
                <a:cs typeface="Times New Roman"/>
              </a:rPr>
              <a:t>-1</a:t>
            </a:r>
            <a:endParaRPr sz="2100" baseline="27777" dirty="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</a:pPr>
            <a:r>
              <a:rPr sz="2400" i="1" dirty="0">
                <a:solidFill>
                  <a:srgbClr val="5A5148"/>
                </a:solidFill>
                <a:latin typeface="Times New Roman"/>
                <a:cs typeface="Times New Roman"/>
              </a:rPr>
              <a:t>h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= 6.626 X 10-34 J s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(Planck’s</a:t>
            </a:r>
            <a:r>
              <a:rPr sz="2400" spc="-4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Constant)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258">
            <a:extLst>
              <a:ext uri="{FF2B5EF4-FFF2-40B4-BE49-F238E27FC236}">
                <a16:creationId xmlns:a16="http://schemas.microsoft.com/office/drawing/2014/main" id="{61D6E08D-CFA6-47B7-A63F-40B6691753C5}"/>
              </a:ext>
            </a:extLst>
          </p:cNvPr>
          <p:cNvSpPr txBox="1"/>
          <p:nvPr/>
        </p:nvSpPr>
        <p:spPr>
          <a:xfrm>
            <a:off x="644735" y="2848609"/>
            <a:ext cx="2258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High </a:t>
            </a:r>
            <a:r>
              <a:rPr sz="2400" spc="-10" dirty="0">
                <a:solidFill>
                  <a:srgbClr val="5A5148"/>
                </a:solidFill>
                <a:latin typeface="Times New Roman"/>
                <a:cs typeface="Times New Roman"/>
              </a:rPr>
              <a:t>Wave</a:t>
            </a:r>
            <a:r>
              <a:rPr sz="2400" spc="-7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length 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Low wave</a:t>
            </a:r>
            <a:r>
              <a:rPr sz="2400" spc="-4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length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259">
            <a:extLst>
              <a:ext uri="{FF2B5EF4-FFF2-40B4-BE49-F238E27FC236}">
                <a16:creationId xmlns:a16="http://schemas.microsoft.com/office/drawing/2014/main" id="{E94BB7CC-3288-4A98-8D27-7A378AB82826}"/>
              </a:ext>
            </a:extLst>
          </p:cNvPr>
          <p:cNvSpPr txBox="1"/>
          <p:nvPr/>
        </p:nvSpPr>
        <p:spPr>
          <a:xfrm>
            <a:off x="3639298" y="2848609"/>
            <a:ext cx="1643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Short</a:t>
            </a:r>
            <a:r>
              <a:rPr sz="2400" spc="-5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Energy  High</a:t>
            </a:r>
            <a:r>
              <a:rPr sz="2400" spc="-7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Energy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08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92FA4AF7-90D0-43E1-9814-7338E2B34826}"/>
              </a:ext>
            </a:extLst>
          </p:cNvPr>
          <p:cNvSpPr txBox="1"/>
          <p:nvPr/>
        </p:nvSpPr>
        <p:spPr>
          <a:xfrm>
            <a:off x="168911" y="58866"/>
            <a:ext cx="6231889" cy="6473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0066"/>
                </a:solidFill>
                <a:latin typeface="Times New Roman"/>
                <a:cs typeface="Times New Roman"/>
              </a:rPr>
              <a:t>Types of</a:t>
            </a:r>
            <a:r>
              <a:rPr sz="22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transitions:</a:t>
            </a:r>
            <a:endParaRPr sz="2200" dirty="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  <a:buAutoNum type="arabicParenR"/>
              <a:tabLst>
                <a:tab pos="316230" algn="l"/>
                <a:tab pos="926465" algn="l"/>
              </a:tabLst>
            </a:pP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6	6*: A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transitions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electrons from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 bonding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sigma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orbital  to the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higher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energy antibonding orbitals.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( eg.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Alkane). Sigma 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bonds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are,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in general, very strong, there fore they require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high 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for the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transitions and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transitions requires very short  wavelength (near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about 150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nm)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93C79"/>
              </a:buClr>
              <a:buFont typeface="Times New Roman"/>
              <a:buAutoNum type="arabicParenR"/>
            </a:pPr>
            <a:endParaRPr sz="22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arenR"/>
              <a:tabLst>
                <a:tab pos="316230" algn="l"/>
                <a:tab pos="996315" algn="l"/>
              </a:tabLst>
            </a:pP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n	6*: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This transition involves saturated compounds with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one 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hetero atom with unshared pair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electrons (n electrons).  Corresponding band appears at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180-200</a:t>
            </a:r>
            <a:r>
              <a:rPr sz="22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nm.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93C79"/>
              </a:buClr>
              <a:buFont typeface="Times New Roman"/>
              <a:buAutoNum type="arabicParenR"/>
            </a:pPr>
            <a:endParaRPr sz="2250" dirty="0">
              <a:latin typeface="Times New Roman"/>
              <a:cs typeface="Times New Roman"/>
            </a:endParaRPr>
          </a:p>
          <a:p>
            <a:pPr marL="12700" marR="351155">
              <a:lnSpc>
                <a:spcPct val="100000"/>
              </a:lnSpc>
              <a:buAutoNum type="arabicParenR"/>
              <a:tabLst>
                <a:tab pos="316230" algn="l"/>
                <a:tab pos="926465" algn="l"/>
              </a:tabLst>
            </a:pP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π	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π*: This transition is available in compounds with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un- 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saturation (eg. Alkene). Corresponding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band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appears at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170-190 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nm.</a:t>
            </a:r>
            <a:endParaRPr sz="2200" dirty="0">
              <a:latin typeface="Times New Roman"/>
              <a:cs typeface="Times New Roman"/>
            </a:endParaRPr>
          </a:p>
          <a:p>
            <a:pPr marL="12700" marR="275590">
              <a:lnSpc>
                <a:spcPct val="100000"/>
              </a:lnSpc>
              <a:buAutoNum type="arabicParenR"/>
              <a:tabLst>
                <a:tab pos="316230" algn="l"/>
                <a:tab pos="926465" algn="l"/>
              </a:tabLst>
            </a:pP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n	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π*: This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type 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transitions are shown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by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unsaturated 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molecules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containing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one or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more hetero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atoms.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(O, N,</a:t>
            </a:r>
            <a:r>
              <a:rPr sz="2200" spc="3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253">
            <a:extLst>
              <a:ext uri="{FF2B5EF4-FFF2-40B4-BE49-F238E27FC236}">
                <a16:creationId xmlns:a16="http://schemas.microsoft.com/office/drawing/2014/main" id="{94A86561-1AC6-4611-8729-7FC452244623}"/>
              </a:ext>
            </a:extLst>
          </p:cNvPr>
          <p:cNvSpPr/>
          <p:nvPr/>
        </p:nvSpPr>
        <p:spPr>
          <a:xfrm>
            <a:off x="6553200" y="609600"/>
            <a:ext cx="5604926" cy="5198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95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BB1A7E-9F3C-41EE-9C7C-286AAE40321E}"/>
              </a:ext>
            </a:extLst>
          </p:cNvPr>
          <p:cNvSpPr txBox="1">
            <a:spLocks/>
          </p:cNvSpPr>
          <p:nvPr/>
        </p:nvSpPr>
        <p:spPr>
          <a:xfrm>
            <a:off x="3922606" y="167640"/>
            <a:ext cx="4823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5" dirty="0"/>
              <a:t>Sigma </a:t>
            </a:r>
            <a:r>
              <a:rPr lang="en-IN" dirty="0"/>
              <a:t>and </a:t>
            </a:r>
            <a:r>
              <a:rPr lang="en-IN" spc="-5" dirty="0"/>
              <a:t>Pi</a:t>
            </a:r>
            <a:r>
              <a:rPr lang="en-IN" spc="-50" dirty="0"/>
              <a:t> </a:t>
            </a:r>
            <a:r>
              <a:rPr lang="en-IN" spc="-5" dirty="0"/>
              <a:t>orbitals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6FAD4C4-1AF7-4477-A4EB-237A8185885C}"/>
              </a:ext>
            </a:extLst>
          </p:cNvPr>
          <p:cNvSpPr/>
          <p:nvPr/>
        </p:nvSpPr>
        <p:spPr>
          <a:xfrm>
            <a:off x="4106342" y="914402"/>
            <a:ext cx="4487333" cy="378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15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6920" y="1116964"/>
            <a:ext cx="7273290" cy="0"/>
          </a:xfrm>
          <a:custGeom>
            <a:avLst/>
            <a:gdLst/>
            <a:ahLst/>
            <a:cxnLst/>
            <a:rect l="l" t="t" r="r" b="b"/>
            <a:pathLst>
              <a:path w="7273290">
                <a:moveTo>
                  <a:pt x="0" y="0"/>
                </a:moveTo>
                <a:lnTo>
                  <a:pt x="7273289" y="0"/>
                </a:lnTo>
              </a:path>
            </a:pathLst>
          </a:custGeom>
          <a:ln w="8889">
            <a:solidFill>
              <a:srgbClr val="D4C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1364" y="105410"/>
            <a:ext cx="0" cy="351790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790"/>
                </a:lnTo>
              </a:path>
            </a:pathLst>
          </a:custGeom>
          <a:ln w="8890">
            <a:solidFill>
              <a:srgbClr val="D4C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1364" y="762000"/>
            <a:ext cx="0" cy="350520"/>
          </a:xfrm>
          <a:custGeom>
            <a:avLst/>
            <a:gdLst/>
            <a:ahLst/>
            <a:cxnLst/>
            <a:rect l="l" t="t" r="r" b="b"/>
            <a:pathLst>
              <a:path h="350519">
                <a:moveTo>
                  <a:pt x="0" y="0"/>
                </a:moveTo>
                <a:lnTo>
                  <a:pt x="0" y="350519"/>
                </a:lnTo>
              </a:path>
            </a:pathLst>
          </a:custGeom>
          <a:ln w="8890">
            <a:solidFill>
              <a:srgbClr val="D4C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0254" y="1143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8889">
            <a:solidFill>
              <a:srgbClr val="D5D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0254" y="762000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629"/>
                </a:lnTo>
              </a:path>
            </a:pathLst>
          </a:custGeom>
          <a:ln w="8889">
            <a:solidFill>
              <a:srgbClr val="D5D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4700" y="1099819"/>
            <a:ext cx="7237730" cy="0"/>
          </a:xfrm>
          <a:custGeom>
            <a:avLst/>
            <a:gdLst/>
            <a:ahLst/>
            <a:cxnLst/>
            <a:rect l="l" t="t" r="r" b="b"/>
            <a:pathLst>
              <a:path w="7237730">
                <a:moveTo>
                  <a:pt x="0" y="0"/>
                </a:moveTo>
                <a:lnTo>
                  <a:pt x="7237730" y="0"/>
                </a:lnTo>
              </a:path>
            </a:pathLst>
          </a:custGeom>
          <a:ln w="7620">
            <a:solidFill>
              <a:srgbClr val="D6D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4700" y="1099819"/>
            <a:ext cx="7237730" cy="0"/>
          </a:xfrm>
          <a:custGeom>
            <a:avLst/>
            <a:gdLst/>
            <a:ahLst/>
            <a:cxnLst/>
            <a:rect l="l" t="t" r="r" b="b"/>
            <a:pathLst>
              <a:path w="7237730">
                <a:moveTo>
                  <a:pt x="0" y="0"/>
                </a:moveTo>
                <a:lnTo>
                  <a:pt x="7237730" y="0"/>
                </a:lnTo>
              </a:path>
            </a:pathLst>
          </a:custGeom>
          <a:ln w="7620">
            <a:solidFill>
              <a:srgbClr val="D6D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9145" y="123189"/>
            <a:ext cx="0" cy="334010"/>
          </a:xfrm>
          <a:custGeom>
            <a:avLst/>
            <a:gdLst/>
            <a:ahLst/>
            <a:cxnLst/>
            <a:rect l="l" t="t" r="r" b="b"/>
            <a:pathLst>
              <a:path h="334009">
                <a:moveTo>
                  <a:pt x="0" y="0"/>
                </a:moveTo>
                <a:lnTo>
                  <a:pt x="0" y="334010"/>
                </a:lnTo>
              </a:path>
            </a:pathLst>
          </a:custGeom>
          <a:ln w="8889">
            <a:solidFill>
              <a:srgbClr val="D6D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9145" y="762000"/>
            <a:ext cx="0" cy="334010"/>
          </a:xfrm>
          <a:custGeom>
            <a:avLst/>
            <a:gdLst/>
            <a:ahLst/>
            <a:cxnLst/>
            <a:rect l="l" t="t" r="r" b="b"/>
            <a:pathLst>
              <a:path h="334009">
                <a:moveTo>
                  <a:pt x="0" y="0"/>
                </a:moveTo>
                <a:lnTo>
                  <a:pt x="0" y="334009"/>
                </a:lnTo>
              </a:path>
            </a:pathLst>
          </a:custGeom>
          <a:ln w="8889">
            <a:solidFill>
              <a:srgbClr val="D6D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3589" y="109093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950" y="0"/>
                </a:lnTo>
              </a:path>
            </a:pathLst>
          </a:custGeom>
          <a:ln w="10159">
            <a:solidFill>
              <a:srgbClr val="D6D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8035" y="13207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20"/>
                </a:lnTo>
              </a:path>
            </a:pathLst>
          </a:custGeom>
          <a:ln w="8890">
            <a:solidFill>
              <a:srgbClr val="D6D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8035" y="762000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8890">
            <a:solidFill>
              <a:srgbClr val="D6D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479" y="1081405"/>
            <a:ext cx="7202170" cy="0"/>
          </a:xfrm>
          <a:custGeom>
            <a:avLst/>
            <a:gdLst/>
            <a:ahLst/>
            <a:cxnLst/>
            <a:rect l="l" t="t" r="r" b="b"/>
            <a:pathLst>
              <a:path w="7202170">
                <a:moveTo>
                  <a:pt x="0" y="0"/>
                </a:moveTo>
                <a:lnTo>
                  <a:pt x="7202170" y="0"/>
                </a:lnTo>
              </a:path>
            </a:pathLst>
          </a:custGeom>
          <a:ln w="8890">
            <a:solidFill>
              <a:srgbClr val="D7D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6925" y="14097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29"/>
                </a:lnTo>
              </a:path>
            </a:pathLst>
          </a:custGeom>
          <a:ln w="8889">
            <a:solidFill>
              <a:srgbClr val="D7D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6925" y="762000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959"/>
                </a:lnTo>
              </a:path>
            </a:pathLst>
          </a:custGeom>
          <a:ln w="8889">
            <a:solidFill>
              <a:srgbClr val="D7D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41370" y="1073150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389" y="0"/>
                </a:lnTo>
              </a:path>
            </a:pathLst>
          </a:custGeom>
          <a:ln w="7619">
            <a:solidFill>
              <a:srgbClr val="D8D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1370" y="1073150"/>
            <a:ext cx="7184390" cy="0"/>
          </a:xfrm>
          <a:custGeom>
            <a:avLst/>
            <a:gdLst/>
            <a:ahLst/>
            <a:cxnLst/>
            <a:rect l="l" t="t" r="r" b="b"/>
            <a:pathLst>
              <a:path w="7184390">
                <a:moveTo>
                  <a:pt x="0" y="0"/>
                </a:moveTo>
                <a:lnTo>
                  <a:pt x="7184389" y="0"/>
                </a:lnTo>
              </a:path>
            </a:pathLst>
          </a:custGeom>
          <a:ln w="7619">
            <a:solidFill>
              <a:srgbClr val="D8D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5814" y="14986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40">
                <a:moveTo>
                  <a:pt x="0" y="0"/>
                </a:moveTo>
                <a:lnTo>
                  <a:pt x="0" y="307340"/>
                </a:lnTo>
              </a:path>
            </a:pathLst>
          </a:custGeom>
          <a:ln w="8890">
            <a:solidFill>
              <a:srgbClr val="D8D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45814" y="76200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40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8890">
            <a:solidFill>
              <a:srgbClr val="D8D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0260" y="1064894"/>
            <a:ext cx="7167880" cy="0"/>
          </a:xfrm>
          <a:custGeom>
            <a:avLst/>
            <a:gdLst/>
            <a:ahLst/>
            <a:cxnLst/>
            <a:rect l="l" t="t" r="r" b="b"/>
            <a:pathLst>
              <a:path w="7167880">
                <a:moveTo>
                  <a:pt x="0" y="0"/>
                </a:moveTo>
                <a:lnTo>
                  <a:pt x="7167880" y="0"/>
                </a:lnTo>
              </a:path>
            </a:pathLst>
          </a:custGeom>
          <a:ln w="8889">
            <a:solidFill>
              <a:srgbClr val="D9D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0260" y="1064894"/>
            <a:ext cx="7167880" cy="0"/>
          </a:xfrm>
          <a:custGeom>
            <a:avLst/>
            <a:gdLst/>
            <a:ahLst/>
            <a:cxnLst/>
            <a:rect l="l" t="t" r="r" b="b"/>
            <a:pathLst>
              <a:path w="7167880">
                <a:moveTo>
                  <a:pt x="0" y="0"/>
                </a:moveTo>
                <a:lnTo>
                  <a:pt x="7167880" y="0"/>
                </a:lnTo>
              </a:path>
            </a:pathLst>
          </a:custGeom>
          <a:ln w="8889">
            <a:solidFill>
              <a:srgbClr val="D9D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54704" y="158750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450"/>
                </a:lnTo>
              </a:path>
            </a:pathLst>
          </a:custGeom>
          <a:ln w="8889">
            <a:solidFill>
              <a:srgbClr val="D9D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4704" y="762000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450"/>
                </a:lnTo>
              </a:path>
            </a:pathLst>
          </a:custGeom>
          <a:ln w="8889">
            <a:solidFill>
              <a:srgbClr val="D9D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59150" y="1056005"/>
            <a:ext cx="7148830" cy="0"/>
          </a:xfrm>
          <a:custGeom>
            <a:avLst/>
            <a:gdLst/>
            <a:ahLst/>
            <a:cxnLst/>
            <a:rect l="l" t="t" r="r" b="b"/>
            <a:pathLst>
              <a:path w="7148830">
                <a:moveTo>
                  <a:pt x="0" y="0"/>
                </a:moveTo>
                <a:lnTo>
                  <a:pt x="7148830" y="0"/>
                </a:lnTo>
              </a:path>
            </a:pathLst>
          </a:custGeom>
          <a:ln w="8890">
            <a:solidFill>
              <a:srgbClr val="D9D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9150" y="1056005"/>
            <a:ext cx="7148830" cy="0"/>
          </a:xfrm>
          <a:custGeom>
            <a:avLst/>
            <a:gdLst/>
            <a:ahLst/>
            <a:cxnLst/>
            <a:rect l="l" t="t" r="r" b="b"/>
            <a:pathLst>
              <a:path w="7148830">
                <a:moveTo>
                  <a:pt x="0" y="0"/>
                </a:moveTo>
                <a:lnTo>
                  <a:pt x="7148830" y="0"/>
                </a:lnTo>
              </a:path>
            </a:pathLst>
          </a:custGeom>
          <a:ln w="8890">
            <a:solidFill>
              <a:srgbClr val="D9D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3595" y="16763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8889">
            <a:solidFill>
              <a:srgbClr val="D9D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63595" y="76200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8889">
            <a:solidFill>
              <a:srgbClr val="D9D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8039" y="1047114"/>
            <a:ext cx="7132320" cy="0"/>
          </a:xfrm>
          <a:custGeom>
            <a:avLst/>
            <a:gdLst/>
            <a:ahLst/>
            <a:cxnLst/>
            <a:rect l="l" t="t" r="r" b="b"/>
            <a:pathLst>
              <a:path w="7132320">
                <a:moveTo>
                  <a:pt x="0" y="0"/>
                </a:moveTo>
                <a:lnTo>
                  <a:pt x="7132319" y="0"/>
                </a:lnTo>
              </a:path>
            </a:pathLst>
          </a:custGeom>
          <a:ln w="8889">
            <a:solidFill>
              <a:srgbClr val="DAD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2485" y="176529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670"/>
                </a:lnTo>
              </a:path>
            </a:pathLst>
          </a:custGeom>
          <a:ln w="8890">
            <a:solidFill>
              <a:srgbClr val="DAD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72485" y="762000"/>
            <a:ext cx="0" cy="280670"/>
          </a:xfrm>
          <a:custGeom>
            <a:avLst/>
            <a:gdLst/>
            <a:ahLst/>
            <a:cxnLst/>
            <a:rect l="l" t="t" r="r" b="b"/>
            <a:pathLst>
              <a:path h="280669">
                <a:moveTo>
                  <a:pt x="0" y="0"/>
                </a:moveTo>
                <a:lnTo>
                  <a:pt x="0" y="280669"/>
                </a:lnTo>
              </a:path>
            </a:pathLst>
          </a:custGeom>
          <a:ln w="8890">
            <a:solidFill>
              <a:srgbClr val="DAD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76929" y="1038225"/>
            <a:ext cx="7114540" cy="0"/>
          </a:xfrm>
          <a:custGeom>
            <a:avLst/>
            <a:gdLst/>
            <a:ahLst/>
            <a:cxnLst/>
            <a:rect l="l" t="t" r="r" b="b"/>
            <a:pathLst>
              <a:path w="7114540">
                <a:moveTo>
                  <a:pt x="0" y="0"/>
                </a:moveTo>
                <a:lnTo>
                  <a:pt x="7114540" y="0"/>
                </a:lnTo>
              </a:path>
            </a:pathLst>
          </a:custGeom>
          <a:ln w="8889">
            <a:solidFill>
              <a:srgbClr val="DBD6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76929" y="1038225"/>
            <a:ext cx="7114540" cy="0"/>
          </a:xfrm>
          <a:custGeom>
            <a:avLst/>
            <a:gdLst/>
            <a:ahLst/>
            <a:cxnLst/>
            <a:rect l="l" t="t" r="r" b="b"/>
            <a:pathLst>
              <a:path w="7114540">
                <a:moveTo>
                  <a:pt x="0" y="0"/>
                </a:moveTo>
                <a:lnTo>
                  <a:pt x="7114540" y="0"/>
                </a:lnTo>
              </a:path>
            </a:pathLst>
          </a:custGeom>
          <a:ln w="8889">
            <a:solidFill>
              <a:srgbClr val="DBD6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81375" y="184150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3050"/>
                </a:lnTo>
              </a:path>
            </a:pathLst>
          </a:custGeom>
          <a:ln w="8889">
            <a:solidFill>
              <a:srgbClr val="DBD6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81375" y="76200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79"/>
                </a:lnTo>
              </a:path>
            </a:pathLst>
          </a:custGeom>
          <a:ln w="8889">
            <a:solidFill>
              <a:srgbClr val="DBD6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85821" y="1029335"/>
            <a:ext cx="7096759" cy="0"/>
          </a:xfrm>
          <a:custGeom>
            <a:avLst/>
            <a:gdLst/>
            <a:ahLst/>
            <a:cxnLst/>
            <a:rect l="l" t="t" r="r" b="b"/>
            <a:pathLst>
              <a:path w="7096759">
                <a:moveTo>
                  <a:pt x="0" y="0"/>
                </a:moveTo>
                <a:lnTo>
                  <a:pt x="7096759" y="0"/>
                </a:lnTo>
              </a:path>
            </a:pathLst>
          </a:custGeom>
          <a:ln w="8889">
            <a:solidFill>
              <a:srgbClr val="DBD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85821" y="1029335"/>
            <a:ext cx="7096759" cy="0"/>
          </a:xfrm>
          <a:custGeom>
            <a:avLst/>
            <a:gdLst/>
            <a:ahLst/>
            <a:cxnLst/>
            <a:rect l="l" t="t" r="r" b="b"/>
            <a:pathLst>
              <a:path w="7096759">
                <a:moveTo>
                  <a:pt x="0" y="0"/>
                </a:moveTo>
                <a:lnTo>
                  <a:pt x="7096759" y="0"/>
                </a:lnTo>
              </a:path>
            </a:pathLst>
          </a:custGeom>
          <a:ln w="8889">
            <a:solidFill>
              <a:srgbClr val="DBD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0264" y="19431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8890">
            <a:solidFill>
              <a:srgbClr val="DBD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90264" y="7620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8890">
            <a:solidFill>
              <a:srgbClr val="DBD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85821" y="189229"/>
            <a:ext cx="7096759" cy="0"/>
          </a:xfrm>
          <a:custGeom>
            <a:avLst/>
            <a:gdLst/>
            <a:ahLst/>
            <a:cxnLst/>
            <a:rect l="l" t="t" r="r" b="b"/>
            <a:pathLst>
              <a:path w="7096759">
                <a:moveTo>
                  <a:pt x="0" y="0"/>
                </a:moveTo>
                <a:lnTo>
                  <a:pt x="7096759" y="0"/>
                </a:lnTo>
              </a:path>
            </a:pathLst>
          </a:custGeom>
          <a:ln w="10159">
            <a:solidFill>
              <a:srgbClr val="DBD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4710" y="1020444"/>
            <a:ext cx="707898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980" y="0"/>
                </a:lnTo>
              </a:path>
            </a:pathLst>
          </a:custGeom>
          <a:ln w="8889">
            <a:solidFill>
              <a:srgbClr val="DCD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98520" y="2032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7620">
            <a:solidFill>
              <a:srgbClr val="DCD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98520" y="762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7620">
            <a:solidFill>
              <a:srgbClr val="DCD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4710" y="198754"/>
            <a:ext cx="707898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980" y="0"/>
                </a:lnTo>
              </a:path>
            </a:pathLst>
          </a:custGeom>
          <a:ln w="8890">
            <a:solidFill>
              <a:srgbClr val="DCD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02329" y="101155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8890">
            <a:solidFill>
              <a:srgbClr val="DDD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02329" y="1011555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8890">
            <a:solidFill>
              <a:srgbClr val="DDD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06775" y="210821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8889">
            <a:solidFill>
              <a:srgbClr val="DDD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06775" y="76200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5109"/>
                </a:lnTo>
              </a:path>
            </a:pathLst>
          </a:custGeom>
          <a:ln w="8889">
            <a:solidFill>
              <a:srgbClr val="DDD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02329" y="207009"/>
            <a:ext cx="7062470" cy="0"/>
          </a:xfrm>
          <a:custGeom>
            <a:avLst/>
            <a:gdLst/>
            <a:ahLst/>
            <a:cxnLst/>
            <a:rect l="l" t="t" r="r" b="b"/>
            <a:pathLst>
              <a:path w="7062470">
                <a:moveTo>
                  <a:pt x="0" y="0"/>
                </a:moveTo>
                <a:lnTo>
                  <a:pt x="7062470" y="0"/>
                </a:lnTo>
              </a:path>
            </a:pathLst>
          </a:custGeom>
          <a:ln w="7620">
            <a:solidFill>
              <a:srgbClr val="DDD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11220" y="1002664"/>
            <a:ext cx="7044690" cy="0"/>
          </a:xfrm>
          <a:custGeom>
            <a:avLst/>
            <a:gdLst/>
            <a:ahLst/>
            <a:cxnLst/>
            <a:rect l="l" t="t" r="r" b="b"/>
            <a:pathLst>
              <a:path w="7044690">
                <a:moveTo>
                  <a:pt x="0" y="0"/>
                </a:moveTo>
                <a:lnTo>
                  <a:pt x="7044689" y="0"/>
                </a:lnTo>
              </a:path>
            </a:pathLst>
          </a:custGeom>
          <a:ln w="8889">
            <a:solidFill>
              <a:srgbClr val="DED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11220" y="1002664"/>
            <a:ext cx="7044690" cy="0"/>
          </a:xfrm>
          <a:custGeom>
            <a:avLst/>
            <a:gdLst/>
            <a:ahLst/>
            <a:cxnLst/>
            <a:rect l="l" t="t" r="r" b="b"/>
            <a:pathLst>
              <a:path w="7044690">
                <a:moveTo>
                  <a:pt x="0" y="0"/>
                </a:moveTo>
                <a:lnTo>
                  <a:pt x="7044689" y="0"/>
                </a:lnTo>
              </a:path>
            </a:pathLst>
          </a:custGeom>
          <a:ln w="8889">
            <a:solidFill>
              <a:srgbClr val="DED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16300" y="21970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90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10160">
            <a:solidFill>
              <a:srgbClr val="DED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16300" y="76200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10160">
            <a:solidFill>
              <a:srgbClr val="DED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11220" y="215265"/>
            <a:ext cx="7044690" cy="0"/>
          </a:xfrm>
          <a:custGeom>
            <a:avLst/>
            <a:gdLst/>
            <a:ahLst/>
            <a:cxnLst/>
            <a:rect l="l" t="t" r="r" b="b"/>
            <a:pathLst>
              <a:path w="7044690">
                <a:moveTo>
                  <a:pt x="0" y="0"/>
                </a:moveTo>
                <a:lnTo>
                  <a:pt x="7044689" y="0"/>
                </a:lnTo>
              </a:path>
            </a:pathLst>
          </a:custGeom>
          <a:ln w="8889">
            <a:solidFill>
              <a:srgbClr val="DED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21379" y="993775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8889">
            <a:solidFill>
              <a:srgbClr val="DED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21379" y="993775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8889">
            <a:solidFill>
              <a:srgbClr val="DED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25189" y="228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620">
            <a:solidFill>
              <a:srgbClr val="DED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25189" y="762001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29"/>
                </a:lnTo>
              </a:path>
            </a:pathLst>
          </a:custGeom>
          <a:ln w="7620">
            <a:solidFill>
              <a:srgbClr val="DED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21379" y="224154"/>
            <a:ext cx="7025640" cy="0"/>
          </a:xfrm>
          <a:custGeom>
            <a:avLst/>
            <a:gdLst/>
            <a:ahLst/>
            <a:cxnLst/>
            <a:rect l="l" t="t" r="r" b="b"/>
            <a:pathLst>
              <a:path w="7025640">
                <a:moveTo>
                  <a:pt x="0" y="0"/>
                </a:moveTo>
                <a:lnTo>
                  <a:pt x="7025640" y="0"/>
                </a:lnTo>
              </a:path>
            </a:pathLst>
          </a:custGeom>
          <a:ln w="8890">
            <a:solidFill>
              <a:srgbClr val="DED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29000" y="984885"/>
            <a:ext cx="7009130" cy="0"/>
          </a:xfrm>
          <a:custGeom>
            <a:avLst/>
            <a:gdLst/>
            <a:ahLst/>
            <a:cxnLst/>
            <a:rect l="l" t="t" r="r" b="b"/>
            <a:pathLst>
              <a:path w="7009130">
                <a:moveTo>
                  <a:pt x="0" y="0"/>
                </a:moveTo>
                <a:lnTo>
                  <a:pt x="7009130" y="0"/>
                </a:lnTo>
              </a:path>
            </a:pathLst>
          </a:custGeom>
          <a:ln w="8889">
            <a:solidFill>
              <a:srgbClr val="DFD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29000" y="984885"/>
            <a:ext cx="7009130" cy="0"/>
          </a:xfrm>
          <a:custGeom>
            <a:avLst/>
            <a:gdLst/>
            <a:ahLst/>
            <a:cxnLst/>
            <a:rect l="l" t="t" r="r" b="b"/>
            <a:pathLst>
              <a:path w="7009130">
                <a:moveTo>
                  <a:pt x="0" y="0"/>
                </a:moveTo>
                <a:lnTo>
                  <a:pt x="7009130" y="0"/>
                </a:lnTo>
              </a:path>
            </a:pathLst>
          </a:custGeom>
          <a:ln w="8889">
            <a:solidFill>
              <a:srgbClr val="DFD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33445" y="23749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8889">
            <a:solidFill>
              <a:srgbClr val="DFD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33445" y="76200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8889">
            <a:solidFill>
              <a:srgbClr val="DFD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29000" y="233045"/>
            <a:ext cx="7009130" cy="0"/>
          </a:xfrm>
          <a:custGeom>
            <a:avLst/>
            <a:gdLst/>
            <a:ahLst/>
            <a:cxnLst/>
            <a:rect l="l" t="t" r="r" b="b"/>
            <a:pathLst>
              <a:path w="7009130">
                <a:moveTo>
                  <a:pt x="0" y="0"/>
                </a:moveTo>
                <a:lnTo>
                  <a:pt x="7009130" y="0"/>
                </a:lnTo>
              </a:path>
            </a:pathLst>
          </a:custGeom>
          <a:ln w="8889">
            <a:solidFill>
              <a:srgbClr val="DFD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37889" y="975994"/>
            <a:ext cx="6991350" cy="0"/>
          </a:xfrm>
          <a:custGeom>
            <a:avLst/>
            <a:gdLst/>
            <a:ahLst/>
            <a:cxnLst/>
            <a:rect l="l" t="t" r="r" b="b"/>
            <a:pathLst>
              <a:path w="6991350">
                <a:moveTo>
                  <a:pt x="0" y="0"/>
                </a:moveTo>
                <a:lnTo>
                  <a:pt x="6991350" y="0"/>
                </a:lnTo>
              </a:path>
            </a:pathLst>
          </a:custGeom>
          <a:ln w="8889">
            <a:solidFill>
              <a:srgbClr val="E0DC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37889" y="975994"/>
            <a:ext cx="6991350" cy="0"/>
          </a:xfrm>
          <a:custGeom>
            <a:avLst/>
            <a:gdLst/>
            <a:ahLst/>
            <a:cxnLst/>
            <a:rect l="l" t="t" r="r" b="b"/>
            <a:pathLst>
              <a:path w="6991350">
                <a:moveTo>
                  <a:pt x="0" y="0"/>
                </a:moveTo>
                <a:lnTo>
                  <a:pt x="6991350" y="0"/>
                </a:lnTo>
              </a:path>
            </a:pathLst>
          </a:custGeom>
          <a:ln w="8889">
            <a:solidFill>
              <a:srgbClr val="E0DC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42335" y="24637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20"/>
                </a:lnTo>
              </a:path>
            </a:pathLst>
          </a:custGeom>
          <a:ln w="8890">
            <a:solidFill>
              <a:srgbClr val="E0DC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42335" y="7620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8890">
            <a:solidFill>
              <a:srgbClr val="E0DC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46779" y="967105"/>
            <a:ext cx="6973570" cy="0"/>
          </a:xfrm>
          <a:custGeom>
            <a:avLst/>
            <a:gdLst/>
            <a:ahLst/>
            <a:cxnLst/>
            <a:rect l="l" t="t" r="r" b="b"/>
            <a:pathLst>
              <a:path w="6973570">
                <a:moveTo>
                  <a:pt x="0" y="0"/>
                </a:moveTo>
                <a:lnTo>
                  <a:pt x="6973570" y="0"/>
                </a:lnTo>
              </a:path>
            </a:pathLst>
          </a:custGeom>
          <a:ln w="8890">
            <a:solidFill>
              <a:srgbClr val="E0D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46779" y="967105"/>
            <a:ext cx="6973570" cy="0"/>
          </a:xfrm>
          <a:custGeom>
            <a:avLst/>
            <a:gdLst/>
            <a:ahLst/>
            <a:cxnLst/>
            <a:rect l="l" t="t" r="r" b="b"/>
            <a:pathLst>
              <a:path w="6973570">
                <a:moveTo>
                  <a:pt x="0" y="0"/>
                </a:moveTo>
                <a:lnTo>
                  <a:pt x="6973570" y="0"/>
                </a:lnTo>
              </a:path>
            </a:pathLst>
          </a:custGeom>
          <a:ln w="8890">
            <a:solidFill>
              <a:srgbClr val="E0D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51225" y="25527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8889">
            <a:solidFill>
              <a:srgbClr val="E0D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1225" y="76200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8889">
            <a:solidFill>
              <a:srgbClr val="E0D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46779" y="250825"/>
            <a:ext cx="6973570" cy="0"/>
          </a:xfrm>
          <a:custGeom>
            <a:avLst/>
            <a:gdLst/>
            <a:ahLst/>
            <a:cxnLst/>
            <a:rect l="l" t="t" r="r" b="b"/>
            <a:pathLst>
              <a:path w="6973570">
                <a:moveTo>
                  <a:pt x="0" y="0"/>
                </a:moveTo>
                <a:lnTo>
                  <a:pt x="6973570" y="0"/>
                </a:lnTo>
              </a:path>
            </a:pathLst>
          </a:custGeom>
          <a:ln w="8890">
            <a:solidFill>
              <a:srgbClr val="E0D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55670" y="958214"/>
            <a:ext cx="6955790" cy="0"/>
          </a:xfrm>
          <a:custGeom>
            <a:avLst/>
            <a:gdLst/>
            <a:ahLst/>
            <a:cxnLst/>
            <a:rect l="l" t="t" r="r" b="b"/>
            <a:pathLst>
              <a:path w="6955790">
                <a:moveTo>
                  <a:pt x="0" y="0"/>
                </a:moveTo>
                <a:lnTo>
                  <a:pt x="6955789" y="0"/>
                </a:lnTo>
              </a:path>
            </a:pathLst>
          </a:custGeom>
          <a:ln w="8889">
            <a:solidFill>
              <a:srgbClr val="E1D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55670" y="958214"/>
            <a:ext cx="6955790" cy="0"/>
          </a:xfrm>
          <a:custGeom>
            <a:avLst/>
            <a:gdLst/>
            <a:ahLst/>
            <a:cxnLst/>
            <a:rect l="l" t="t" r="r" b="b"/>
            <a:pathLst>
              <a:path w="6955790">
                <a:moveTo>
                  <a:pt x="0" y="0"/>
                </a:moveTo>
                <a:lnTo>
                  <a:pt x="6955789" y="0"/>
                </a:lnTo>
              </a:path>
            </a:pathLst>
          </a:custGeom>
          <a:ln w="8889">
            <a:solidFill>
              <a:srgbClr val="E1D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60114" y="26415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8890">
            <a:solidFill>
              <a:srgbClr val="E1D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60114" y="762000"/>
            <a:ext cx="0" cy="191770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769"/>
                </a:lnTo>
              </a:path>
            </a:pathLst>
          </a:custGeom>
          <a:ln w="8890">
            <a:solidFill>
              <a:srgbClr val="E1D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55670" y="259715"/>
            <a:ext cx="6955790" cy="0"/>
          </a:xfrm>
          <a:custGeom>
            <a:avLst/>
            <a:gdLst/>
            <a:ahLst/>
            <a:cxnLst/>
            <a:rect l="l" t="t" r="r" b="b"/>
            <a:pathLst>
              <a:path w="6955790">
                <a:moveTo>
                  <a:pt x="0" y="0"/>
                </a:moveTo>
                <a:lnTo>
                  <a:pt x="6955789" y="0"/>
                </a:lnTo>
              </a:path>
            </a:pathLst>
          </a:custGeom>
          <a:ln w="8889">
            <a:solidFill>
              <a:srgbClr val="E1D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64561" y="94932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09" y="0"/>
                </a:lnTo>
              </a:path>
            </a:pathLst>
          </a:custGeom>
          <a:ln w="8889">
            <a:solidFill>
              <a:srgbClr val="E2D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64561" y="949325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09" y="0"/>
                </a:lnTo>
              </a:path>
            </a:pathLst>
          </a:custGeom>
          <a:ln w="8889">
            <a:solidFill>
              <a:srgbClr val="E2D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69004" y="273050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8889">
            <a:solidFill>
              <a:srgbClr val="E2D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69004" y="762000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8889">
            <a:solidFill>
              <a:srgbClr val="E2D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64561" y="268604"/>
            <a:ext cx="6938009" cy="0"/>
          </a:xfrm>
          <a:custGeom>
            <a:avLst/>
            <a:gdLst/>
            <a:ahLst/>
            <a:cxnLst/>
            <a:rect l="l" t="t" r="r" b="b"/>
            <a:pathLst>
              <a:path w="6938009">
                <a:moveTo>
                  <a:pt x="0" y="0"/>
                </a:moveTo>
                <a:lnTo>
                  <a:pt x="6938009" y="0"/>
                </a:lnTo>
              </a:path>
            </a:pathLst>
          </a:custGeom>
          <a:ln w="8890">
            <a:solidFill>
              <a:srgbClr val="E2D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73450" y="940435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8889">
            <a:solidFill>
              <a:srgbClr val="E3D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73450" y="940435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8889">
            <a:solidFill>
              <a:srgbClr val="E3D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77895" y="28194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8889">
            <a:solidFill>
              <a:srgbClr val="E3D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77895" y="76200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8889">
            <a:solidFill>
              <a:srgbClr val="E3D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73450" y="277495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>
                <a:moveTo>
                  <a:pt x="0" y="0"/>
                </a:moveTo>
                <a:lnTo>
                  <a:pt x="6920230" y="0"/>
                </a:lnTo>
              </a:path>
            </a:pathLst>
          </a:custGeom>
          <a:ln w="8889">
            <a:solidFill>
              <a:srgbClr val="E3D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82339" y="931544"/>
            <a:ext cx="6902450" cy="0"/>
          </a:xfrm>
          <a:custGeom>
            <a:avLst/>
            <a:gdLst/>
            <a:ahLst/>
            <a:cxnLst/>
            <a:rect l="l" t="t" r="r" b="b"/>
            <a:pathLst>
              <a:path w="6902450">
                <a:moveTo>
                  <a:pt x="0" y="0"/>
                </a:moveTo>
                <a:lnTo>
                  <a:pt x="6902450" y="0"/>
                </a:lnTo>
              </a:path>
            </a:pathLst>
          </a:custGeom>
          <a:ln w="8889">
            <a:solidFill>
              <a:srgbClr val="E3E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82339" y="931544"/>
            <a:ext cx="6902450" cy="0"/>
          </a:xfrm>
          <a:custGeom>
            <a:avLst/>
            <a:gdLst/>
            <a:ahLst/>
            <a:cxnLst/>
            <a:rect l="l" t="t" r="r" b="b"/>
            <a:pathLst>
              <a:path w="6902450">
                <a:moveTo>
                  <a:pt x="0" y="0"/>
                </a:moveTo>
                <a:lnTo>
                  <a:pt x="6902450" y="0"/>
                </a:lnTo>
              </a:path>
            </a:pathLst>
          </a:custGeom>
          <a:ln w="8889">
            <a:solidFill>
              <a:srgbClr val="E3E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86785" y="29082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70"/>
                </a:lnTo>
              </a:path>
            </a:pathLst>
          </a:custGeom>
          <a:ln w="8890">
            <a:solidFill>
              <a:srgbClr val="E3E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86785" y="762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8890">
            <a:solidFill>
              <a:srgbClr val="E3E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91229" y="922655"/>
            <a:ext cx="6884670" cy="0"/>
          </a:xfrm>
          <a:custGeom>
            <a:avLst/>
            <a:gdLst/>
            <a:ahLst/>
            <a:cxnLst/>
            <a:rect l="l" t="t" r="r" b="b"/>
            <a:pathLst>
              <a:path w="6884670">
                <a:moveTo>
                  <a:pt x="0" y="0"/>
                </a:moveTo>
                <a:lnTo>
                  <a:pt x="6884670" y="0"/>
                </a:lnTo>
              </a:path>
            </a:pathLst>
          </a:custGeom>
          <a:ln w="8890">
            <a:solidFill>
              <a:srgbClr val="E4E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91229" y="922655"/>
            <a:ext cx="6884670" cy="0"/>
          </a:xfrm>
          <a:custGeom>
            <a:avLst/>
            <a:gdLst/>
            <a:ahLst/>
            <a:cxnLst/>
            <a:rect l="l" t="t" r="r" b="b"/>
            <a:pathLst>
              <a:path w="6884670">
                <a:moveTo>
                  <a:pt x="0" y="0"/>
                </a:moveTo>
                <a:lnTo>
                  <a:pt x="6884670" y="0"/>
                </a:lnTo>
              </a:path>
            </a:pathLst>
          </a:custGeom>
          <a:ln w="8890">
            <a:solidFill>
              <a:srgbClr val="E4E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95675" y="29972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8889">
            <a:solidFill>
              <a:srgbClr val="E4E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95675" y="76200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09">
                <a:moveTo>
                  <a:pt x="0" y="0"/>
                </a:moveTo>
                <a:lnTo>
                  <a:pt x="0" y="156209"/>
                </a:lnTo>
              </a:path>
            </a:pathLst>
          </a:custGeom>
          <a:ln w="8889">
            <a:solidFill>
              <a:srgbClr val="E4E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91229" y="295275"/>
            <a:ext cx="6884670" cy="0"/>
          </a:xfrm>
          <a:custGeom>
            <a:avLst/>
            <a:gdLst/>
            <a:ahLst/>
            <a:cxnLst/>
            <a:rect l="l" t="t" r="r" b="b"/>
            <a:pathLst>
              <a:path w="6884670">
                <a:moveTo>
                  <a:pt x="0" y="0"/>
                </a:moveTo>
                <a:lnTo>
                  <a:pt x="6884670" y="0"/>
                </a:lnTo>
              </a:path>
            </a:pathLst>
          </a:custGeom>
          <a:ln w="8890">
            <a:solidFill>
              <a:srgbClr val="E4E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00120" y="913764"/>
            <a:ext cx="6866890" cy="0"/>
          </a:xfrm>
          <a:custGeom>
            <a:avLst/>
            <a:gdLst/>
            <a:ahLst/>
            <a:cxnLst/>
            <a:rect l="l" t="t" r="r" b="b"/>
            <a:pathLst>
              <a:path w="6866890">
                <a:moveTo>
                  <a:pt x="0" y="0"/>
                </a:moveTo>
                <a:lnTo>
                  <a:pt x="6866889" y="0"/>
                </a:lnTo>
              </a:path>
            </a:pathLst>
          </a:custGeom>
          <a:ln w="8889">
            <a:solidFill>
              <a:srgbClr val="E5E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00120" y="913764"/>
            <a:ext cx="6866890" cy="0"/>
          </a:xfrm>
          <a:custGeom>
            <a:avLst/>
            <a:gdLst/>
            <a:ahLst/>
            <a:cxnLst/>
            <a:rect l="l" t="t" r="r" b="b"/>
            <a:pathLst>
              <a:path w="6866890">
                <a:moveTo>
                  <a:pt x="0" y="0"/>
                </a:moveTo>
                <a:lnTo>
                  <a:pt x="6866889" y="0"/>
                </a:lnTo>
              </a:path>
            </a:pathLst>
          </a:custGeom>
          <a:ln w="8889">
            <a:solidFill>
              <a:srgbClr val="E5E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04564" y="30860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8890">
            <a:solidFill>
              <a:srgbClr val="E5E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04564" y="76200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8890">
            <a:solidFill>
              <a:srgbClr val="E5E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09011" y="904875"/>
            <a:ext cx="6849109" cy="0"/>
          </a:xfrm>
          <a:custGeom>
            <a:avLst/>
            <a:gdLst/>
            <a:ahLst/>
            <a:cxnLst/>
            <a:rect l="l" t="t" r="r" b="b"/>
            <a:pathLst>
              <a:path w="6849109">
                <a:moveTo>
                  <a:pt x="0" y="0"/>
                </a:moveTo>
                <a:lnTo>
                  <a:pt x="6849109" y="0"/>
                </a:lnTo>
              </a:path>
            </a:pathLst>
          </a:custGeom>
          <a:ln w="8889">
            <a:solidFill>
              <a:srgbClr val="E5E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09011" y="904875"/>
            <a:ext cx="6849109" cy="0"/>
          </a:xfrm>
          <a:custGeom>
            <a:avLst/>
            <a:gdLst/>
            <a:ahLst/>
            <a:cxnLst/>
            <a:rect l="l" t="t" r="r" b="b"/>
            <a:pathLst>
              <a:path w="6849109">
                <a:moveTo>
                  <a:pt x="0" y="0"/>
                </a:moveTo>
                <a:lnTo>
                  <a:pt x="6849109" y="0"/>
                </a:lnTo>
              </a:path>
            </a:pathLst>
          </a:custGeom>
          <a:ln w="8889">
            <a:solidFill>
              <a:srgbClr val="E5E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13454" y="317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8889">
            <a:solidFill>
              <a:srgbClr val="E5E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13454" y="76200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8889">
            <a:solidFill>
              <a:srgbClr val="E5E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09011" y="313054"/>
            <a:ext cx="6849109" cy="0"/>
          </a:xfrm>
          <a:custGeom>
            <a:avLst/>
            <a:gdLst/>
            <a:ahLst/>
            <a:cxnLst/>
            <a:rect l="l" t="t" r="r" b="b"/>
            <a:pathLst>
              <a:path w="6849109">
                <a:moveTo>
                  <a:pt x="0" y="0"/>
                </a:moveTo>
                <a:lnTo>
                  <a:pt x="6849109" y="0"/>
                </a:lnTo>
              </a:path>
            </a:pathLst>
          </a:custGeom>
          <a:ln w="8890">
            <a:solidFill>
              <a:srgbClr val="E5E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17900" y="895985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>
                <a:moveTo>
                  <a:pt x="0" y="0"/>
                </a:moveTo>
                <a:lnTo>
                  <a:pt x="6831330" y="0"/>
                </a:lnTo>
              </a:path>
            </a:pathLst>
          </a:custGeom>
          <a:ln w="8889">
            <a:solidFill>
              <a:srgbClr val="E6E3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17900" y="895985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>
                <a:moveTo>
                  <a:pt x="0" y="0"/>
                </a:moveTo>
                <a:lnTo>
                  <a:pt x="6831330" y="0"/>
                </a:lnTo>
              </a:path>
            </a:pathLst>
          </a:custGeom>
          <a:ln w="8889">
            <a:solidFill>
              <a:srgbClr val="E6E3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22345" y="32639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8889">
            <a:solidFill>
              <a:srgbClr val="E6E3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22345" y="76200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8889">
            <a:solidFill>
              <a:srgbClr val="E6E3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17900" y="321945"/>
            <a:ext cx="6831330" cy="0"/>
          </a:xfrm>
          <a:custGeom>
            <a:avLst/>
            <a:gdLst/>
            <a:ahLst/>
            <a:cxnLst/>
            <a:rect l="l" t="t" r="r" b="b"/>
            <a:pathLst>
              <a:path w="6831330">
                <a:moveTo>
                  <a:pt x="0" y="0"/>
                </a:moveTo>
                <a:lnTo>
                  <a:pt x="6831330" y="0"/>
                </a:lnTo>
              </a:path>
            </a:pathLst>
          </a:custGeom>
          <a:ln w="8889">
            <a:solidFill>
              <a:srgbClr val="E6E3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26789" y="887094"/>
            <a:ext cx="6813550" cy="0"/>
          </a:xfrm>
          <a:custGeom>
            <a:avLst/>
            <a:gdLst/>
            <a:ahLst/>
            <a:cxnLst/>
            <a:rect l="l" t="t" r="r" b="b"/>
            <a:pathLst>
              <a:path w="6813550">
                <a:moveTo>
                  <a:pt x="0" y="0"/>
                </a:moveTo>
                <a:lnTo>
                  <a:pt x="6813550" y="0"/>
                </a:lnTo>
              </a:path>
            </a:pathLst>
          </a:custGeom>
          <a:ln w="8889">
            <a:solidFill>
              <a:srgbClr val="E7E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26789" y="887094"/>
            <a:ext cx="6813550" cy="0"/>
          </a:xfrm>
          <a:custGeom>
            <a:avLst/>
            <a:gdLst/>
            <a:ahLst/>
            <a:cxnLst/>
            <a:rect l="l" t="t" r="r" b="b"/>
            <a:pathLst>
              <a:path w="6813550">
                <a:moveTo>
                  <a:pt x="0" y="0"/>
                </a:moveTo>
                <a:lnTo>
                  <a:pt x="6813550" y="0"/>
                </a:lnTo>
              </a:path>
            </a:pathLst>
          </a:custGeom>
          <a:ln w="8889">
            <a:solidFill>
              <a:srgbClr val="E7E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31235" y="33527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8890">
            <a:solidFill>
              <a:srgbClr val="E7E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31235" y="76200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8890">
            <a:solidFill>
              <a:srgbClr val="E7E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26789" y="330834"/>
            <a:ext cx="6813550" cy="0"/>
          </a:xfrm>
          <a:custGeom>
            <a:avLst/>
            <a:gdLst/>
            <a:ahLst/>
            <a:cxnLst/>
            <a:rect l="l" t="t" r="r" b="b"/>
            <a:pathLst>
              <a:path w="6813550">
                <a:moveTo>
                  <a:pt x="0" y="0"/>
                </a:moveTo>
                <a:lnTo>
                  <a:pt x="6813550" y="0"/>
                </a:lnTo>
              </a:path>
            </a:pathLst>
          </a:custGeom>
          <a:ln w="8890">
            <a:solidFill>
              <a:srgbClr val="E7E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35679" y="878205"/>
            <a:ext cx="6795770" cy="0"/>
          </a:xfrm>
          <a:custGeom>
            <a:avLst/>
            <a:gdLst/>
            <a:ahLst/>
            <a:cxnLst/>
            <a:rect l="l" t="t" r="r" b="b"/>
            <a:pathLst>
              <a:path w="6795770">
                <a:moveTo>
                  <a:pt x="0" y="0"/>
                </a:moveTo>
                <a:lnTo>
                  <a:pt x="6795770" y="0"/>
                </a:lnTo>
              </a:path>
            </a:pathLst>
          </a:custGeom>
          <a:ln w="8890">
            <a:solidFill>
              <a:srgbClr val="E7E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35679" y="878205"/>
            <a:ext cx="6795770" cy="0"/>
          </a:xfrm>
          <a:custGeom>
            <a:avLst/>
            <a:gdLst/>
            <a:ahLst/>
            <a:cxnLst/>
            <a:rect l="l" t="t" r="r" b="b"/>
            <a:pathLst>
              <a:path w="6795770">
                <a:moveTo>
                  <a:pt x="0" y="0"/>
                </a:moveTo>
                <a:lnTo>
                  <a:pt x="6795770" y="0"/>
                </a:lnTo>
              </a:path>
            </a:pathLst>
          </a:custGeom>
          <a:ln w="8890">
            <a:solidFill>
              <a:srgbClr val="E7E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40125" y="34417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8889">
            <a:solidFill>
              <a:srgbClr val="E7E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40125" y="7620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89">
            <a:solidFill>
              <a:srgbClr val="E7E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40125" y="7620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8889">
            <a:solidFill>
              <a:srgbClr val="E7E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4570" y="86931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89" y="0"/>
                </a:lnTo>
              </a:path>
            </a:pathLst>
          </a:custGeom>
          <a:ln w="8889">
            <a:solidFill>
              <a:srgbClr val="E8E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44570" y="869314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989" y="0"/>
                </a:lnTo>
              </a:path>
            </a:pathLst>
          </a:custGeom>
          <a:ln w="8889">
            <a:solidFill>
              <a:srgbClr val="E8E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49014" y="35306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8890">
            <a:solidFill>
              <a:srgbClr val="E8E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49014" y="76200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8890">
            <a:solidFill>
              <a:srgbClr val="E8E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49014" y="76200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69"/>
                </a:lnTo>
              </a:path>
            </a:pathLst>
          </a:custGeom>
          <a:ln w="8890">
            <a:solidFill>
              <a:srgbClr val="E8E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53461" y="86042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E9E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53461" y="86042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>
                <a:moveTo>
                  <a:pt x="0" y="0"/>
                </a:moveTo>
                <a:lnTo>
                  <a:pt x="6760209" y="0"/>
                </a:lnTo>
              </a:path>
            </a:pathLst>
          </a:custGeom>
          <a:ln w="8889">
            <a:solidFill>
              <a:srgbClr val="E9E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57904" y="36195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8889">
            <a:solidFill>
              <a:srgbClr val="E9E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57904" y="762000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8889">
            <a:solidFill>
              <a:srgbClr val="E9E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57904" y="762000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8889">
            <a:solidFill>
              <a:srgbClr val="E9E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62350" y="852169"/>
            <a:ext cx="6742430" cy="0"/>
          </a:xfrm>
          <a:custGeom>
            <a:avLst/>
            <a:gdLst/>
            <a:ahLst/>
            <a:cxnLst/>
            <a:rect l="l" t="t" r="r" b="b"/>
            <a:pathLst>
              <a:path w="6742430">
                <a:moveTo>
                  <a:pt x="0" y="0"/>
                </a:moveTo>
                <a:lnTo>
                  <a:pt x="6742430" y="0"/>
                </a:lnTo>
              </a:path>
            </a:pathLst>
          </a:custGeom>
          <a:ln w="7620">
            <a:solidFill>
              <a:srgbClr val="EA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62350" y="852169"/>
            <a:ext cx="6742430" cy="0"/>
          </a:xfrm>
          <a:custGeom>
            <a:avLst/>
            <a:gdLst/>
            <a:ahLst/>
            <a:cxnLst/>
            <a:rect l="l" t="t" r="r" b="b"/>
            <a:pathLst>
              <a:path w="6742430">
                <a:moveTo>
                  <a:pt x="0" y="0"/>
                </a:moveTo>
                <a:lnTo>
                  <a:pt x="6742430" y="0"/>
                </a:lnTo>
              </a:path>
            </a:pathLst>
          </a:custGeom>
          <a:ln w="7620">
            <a:solidFill>
              <a:srgbClr val="EA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66795" y="370840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8889">
            <a:solidFill>
              <a:srgbClr val="EA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66795" y="762000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8889">
            <a:solidFill>
              <a:srgbClr val="EA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66795" y="762000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8889">
            <a:solidFill>
              <a:srgbClr val="EA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71239" y="843280"/>
            <a:ext cx="6724650" cy="0"/>
          </a:xfrm>
          <a:custGeom>
            <a:avLst/>
            <a:gdLst/>
            <a:ahLst/>
            <a:cxnLst/>
            <a:rect l="l" t="t" r="r" b="b"/>
            <a:pathLst>
              <a:path w="6724650">
                <a:moveTo>
                  <a:pt x="0" y="0"/>
                </a:moveTo>
                <a:lnTo>
                  <a:pt x="6724650" y="0"/>
                </a:lnTo>
              </a:path>
            </a:pathLst>
          </a:custGeom>
          <a:ln w="10159">
            <a:solidFill>
              <a:srgbClr val="EAE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71239" y="843280"/>
            <a:ext cx="6724650" cy="0"/>
          </a:xfrm>
          <a:custGeom>
            <a:avLst/>
            <a:gdLst/>
            <a:ahLst/>
            <a:cxnLst/>
            <a:rect l="l" t="t" r="r" b="b"/>
            <a:pathLst>
              <a:path w="6724650">
                <a:moveTo>
                  <a:pt x="0" y="0"/>
                </a:moveTo>
                <a:lnTo>
                  <a:pt x="6724650" y="0"/>
                </a:lnTo>
              </a:path>
            </a:pathLst>
          </a:custGeom>
          <a:ln w="10159">
            <a:solidFill>
              <a:srgbClr val="EAE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575685" y="37972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8890">
            <a:solidFill>
              <a:srgbClr val="EAE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575685" y="7620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8890">
            <a:solidFill>
              <a:srgbClr val="EAE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575685" y="7620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8890">
            <a:solidFill>
              <a:srgbClr val="EAE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80129" y="834389"/>
            <a:ext cx="6706870" cy="0"/>
          </a:xfrm>
          <a:custGeom>
            <a:avLst/>
            <a:gdLst/>
            <a:ahLst/>
            <a:cxnLst/>
            <a:rect l="l" t="t" r="r" b="b"/>
            <a:pathLst>
              <a:path w="6706870">
                <a:moveTo>
                  <a:pt x="0" y="0"/>
                </a:moveTo>
                <a:lnTo>
                  <a:pt x="6706870" y="0"/>
                </a:lnTo>
              </a:path>
            </a:pathLst>
          </a:custGeom>
          <a:ln w="7620">
            <a:solidFill>
              <a:srgbClr val="EBE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80129" y="834389"/>
            <a:ext cx="6706870" cy="0"/>
          </a:xfrm>
          <a:custGeom>
            <a:avLst/>
            <a:gdLst/>
            <a:ahLst/>
            <a:cxnLst/>
            <a:rect l="l" t="t" r="r" b="b"/>
            <a:pathLst>
              <a:path w="6706870">
                <a:moveTo>
                  <a:pt x="0" y="0"/>
                </a:moveTo>
                <a:lnTo>
                  <a:pt x="6706870" y="0"/>
                </a:lnTo>
              </a:path>
            </a:pathLst>
          </a:custGeom>
          <a:ln w="7620">
            <a:solidFill>
              <a:srgbClr val="EBE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84575" y="38862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8889">
            <a:solidFill>
              <a:srgbClr val="EBE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84575" y="76200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8889">
            <a:solidFill>
              <a:srgbClr val="EBE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84575" y="76200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8889">
            <a:solidFill>
              <a:srgbClr val="EBE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89021" y="826135"/>
            <a:ext cx="6690359" cy="0"/>
          </a:xfrm>
          <a:custGeom>
            <a:avLst/>
            <a:gdLst/>
            <a:ahLst/>
            <a:cxnLst/>
            <a:rect l="l" t="t" r="r" b="b"/>
            <a:pathLst>
              <a:path w="6690359">
                <a:moveTo>
                  <a:pt x="0" y="0"/>
                </a:moveTo>
                <a:lnTo>
                  <a:pt x="6690359" y="0"/>
                </a:lnTo>
              </a:path>
            </a:pathLst>
          </a:custGeom>
          <a:ln w="8889">
            <a:solidFill>
              <a:srgbClr val="ECEA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589021" y="826135"/>
            <a:ext cx="6690359" cy="0"/>
          </a:xfrm>
          <a:custGeom>
            <a:avLst/>
            <a:gdLst/>
            <a:ahLst/>
            <a:cxnLst/>
            <a:rect l="l" t="t" r="r" b="b"/>
            <a:pathLst>
              <a:path w="6690359">
                <a:moveTo>
                  <a:pt x="0" y="0"/>
                </a:moveTo>
                <a:lnTo>
                  <a:pt x="6690359" y="0"/>
                </a:lnTo>
              </a:path>
            </a:pathLst>
          </a:custGeom>
          <a:ln w="8889">
            <a:solidFill>
              <a:srgbClr val="ECEA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593464" y="39750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90"/>
                </a:lnTo>
              </a:path>
            </a:pathLst>
          </a:custGeom>
          <a:ln w="8890">
            <a:solidFill>
              <a:srgbClr val="ECEA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93464" y="762000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89"/>
                </a:lnTo>
              </a:path>
            </a:pathLst>
          </a:custGeom>
          <a:ln w="8890">
            <a:solidFill>
              <a:srgbClr val="ECEA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593464" y="762000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89"/>
                </a:lnTo>
              </a:path>
            </a:pathLst>
          </a:custGeom>
          <a:ln w="8890">
            <a:solidFill>
              <a:srgbClr val="ECEA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597911" y="816610"/>
            <a:ext cx="6671309" cy="0"/>
          </a:xfrm>
          <a:custGeom>
            <a:avLst/>
            <a:gdLst/>
            <a:ahLst/>
            <a:cxnLst/>
            <a:rect l="l" t="t" r="r" b="b"/>
            <a:pathLst>
              <a:path w="6671309">
                <a:moveTo>
                  <a:pt x="0" y="0"/>
                </a:moveTo>
                <a:lnTo>
                  <a:pt x="6671309" y="0"/>
                </a:lnTo>
              </a:path>
            </a:pathLst>
          </a:custGeom>
          <a:ln w="10160">
            <a:solidFill>
              <a:srgbClr val="ECEA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597911" y="816610"/>
            <a:ext cx="6671309" cy="0"/>
          </a:xfrm>
          <a:custGeom>
            <a:avLst/>
            <a:gdLst/>
            <a:ahLst/>
            <a:cxnLst/>
            <a:rect l="l" t="t" r="r" b="b"/>
            <a:pathLst>
              <a:path w="6671309">
                <a:moveTo>
                  <a:pt x="0" y="0"/>
                </a:moveTo>
                <a:lnTo>
                  <a:pt x="6671309" y="0"/>
                </a:lnTo>
              </a:path>
            </a:pathLst>
          </a:custGeom>
          <a:ln w="10160">
            <a:solidFill>
              <a:srgbClr val="ECEA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02354" y="4064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8889">
            <a:solidFill>
              <a:srgbClr val="ECEA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602354" y="762000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8889">
            <a:solidFill>
              <a:srgbClr val="ECEA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97911" y="401954"/>
            <a:ext cx="6671309" cy="0"/>
          </a:xfrm>
          <a:custGeom>
            <a:avLst/>
            <a:gdLst/>
            <a:ahLst/>
            <a:cxnLst/>
            <a:rect l="l" t="t" r="r" b="b"/>
            <a:pathLst>
              <a:path w="6671309">
                <a:moveTo>
                  <a:pt x="0" y="0"/>
                </a:moveTo>
                <a:lnTo>
                  <a:pt x="6671309" y="0"/>
                </a:lnTo>
              </a:path>
            </a:pathLst>
          </a:custGeom>
          <a:ln w="8890">
            <a:solidFill>
              <a:srgbClr val="ECEA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06800" y="807719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7620">
            <a:solidFill>
              <a:srgbClr val="EDEB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606800" y="807719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7620">
            <a:solidFill>
              <a:srgbClr val="EDEB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11245" y="415290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8889">
            <a:solidFill>
              <a:srgbClr val="EDEB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11245" y="762000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09"/>
                </a:lnTo>
              </a:path>
            </a:pathLst>
          </a:custGeom>
          <a:ln w="8889">
            <a:solidFill>
              <a:srgbClr val="EDEB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06800" y="410844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8889">
            <a:solidFill>
              <a:srgbClr val="EDEB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615689" y="79946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19" y="0"/>
                </a:lnTo>
              </a:path>
            </a:pathLst>
          </a:custGeom>
          <a:ln w="8889">
            <a:solidFill>
              <a:srgbClr val="EEE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615689" y="799465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19" y="0"/>
                </a:lnTo>
              </a:path>
            </a:pathLst>
          </a:custGeom>
          <a:ln w="8889">
            <a:solidFill>
              <a:srgbClr val="EEE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620135" y="424180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20"/>
                </a:lnTo>
              </a:path>
            </a:pathLst>
          </a:custGeom>
          <a:ln w="8890">
            <a:solidFill>
              <a:srgbClr val="EEE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620135" y="762000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3019"/>
                </a:lnTo>
              </a:path>
            </a:pathLst>
          </a:custGeom>
          <a:ln w="8890">
            <a:solidFill>
              <a:srgbClr val="EEE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15689" y="419734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7019" y="0"/>
                </a:lnTo>
              </a:path>
            </a:pathLst>
          </a:custGeom>
          <a:ln w="8889">
            <a:solidFill>
              <a:srgbClr val="EEE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624579" y="790575"/>
            <a:ext cx="6619240" cy="0"/>
          </a:xfrm>
          <a:custGeom>
            <a:avLst/>
            <a:gdLst/>
            <a:ahLst/>
            <a:cxnLst/>
            <a:rect l="l" t="t" r="r" b="b"/>
            <a:pathLst>
              <a:path w="6619240">
                <a:moveTo>
                  <a:pt x="0" y="0"/>
                </a:moveTo>
                <a:lnTo>
                  <a:pt x="6619240" y="0"/>
                </a:lnTo>
              </a:path>
            </a:pathLst>
          </a:custGeom>
          <a:ln w="8889">
            <a:solidFill>
              <a:srgbClr val="EFE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24579" y="790575"/>
            <a:ext cx="6619240" cy="0"/>
          </a:xfrm>
          <a:custGeom>
            <a:avLst/>
            <a:gdLst/>
            <a:ahLst/>
            <a:cxnLst/>
            <a:rect l="l" t="t" r="r" b="b"/>
            <a:pathLst>
              <a:path w="6619240">
                <a:moveTo>
                  <a:pt x="0" y="0"/>
                </a:moveTo>
                <a:lnTo>
                  <a:pt x="6619240" y="0"/>
                </a:lnTo>
              </a:path>
            </a:pathLst>
          </a:custGeom>
          <a:ln w="8889">
            <a:solidFill>
              <a:srgbClr val="EFE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29025" y="43180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8889">
            <a:solidFill>
              <a:srgbClr val="EFE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629025" y="762000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4129"/>
                </a:lnTo>
              </a:path>
            </a:pathLst>
          </a:custGeom>
          <a:ln w="8889">
            <a:solidFill>
              <a:srgbClr val="EFE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624579" y="427990"/>
            <a:ext cx="6619240" cy="0"/>
          </a:xfrm>
          <a:custGeom>
            <a:avLst/>
            <a:gdLst/>
            <a:ahLst/>
            <a:cxnLst/>
            <a:rect l="l" t="t" r="r" b="b"/>
            <a:pathLst>
              <a:path w="6619240">
                <a:moveTo>
                  <a:pt x="0" y="0"/>
                </a:moveTo>
                <a:lnTo>
                  <a:pt x="6619240" y="0"/>
                </a:lnTo>
              </a:path>
            </a:pathLst>
          </a:custGeom>
          <a:ln w="7620">
            <a:solidFill>
              <a:srgbClr val="EFE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633471" y="781684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8889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633471" y="781684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8889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637914" y="441959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8890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637914" y="762000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5239"/>
                </a:lnTo>
              </a:path>
            </a:pathLst>
          </a:custGeom>
          <a:ln w="8890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633471" y="436880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10159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642360" y="772794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8889">
            <a:solidFill>
              <a:srgbClr val="F0E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42360" y="772794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8889">
            <a:solidFill>
              <a:srgbClr val="F0E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42360" y="45339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350">
            <a:solidFill>
              <a:srgbClr val="F0E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42360" y="76517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350">
            <a:solidFill>
              <a:srgbClr val="F0E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42360" y="445769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7620">
            <a:solidFill>
              <a:srgbClr val="F0EE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649979" y="76390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8890">
            <a:solidFill>
              <a:srgbClr val="F1EF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49979" y="76390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8890">
            <a:solidFill>
              <a:srgbClr val="F1EF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49979" y="45402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70" y="0"/>
                </a:lnTo>
              </a:path>
            </a:pathLst>
          </a:custGeom>
          <a:ln w="8889">
            <a:solidFill>
              <a:srgbClr val="F1EF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343400" y="755015"/>
            <a:ext cx="5864860" cy="0"/>
          </a:xfrm>
          <a:custGeom>
            <a:avLst/>
            <a:gdLst/>
            <a:ahLst/>
            <a:cxnLst/>
            <a:rect l="l" t="t" r="r" b="b"/>
            <a:pathLst>
              <a:path w="5864859">
                <a:moveTo>
                  <a:pt x="0" y="0"/>
                </a:moveTo>
                <a:lnTo>
                  <a:pt x="5864859" y="0"/>
                </a:lnTo>
              </a:path>
            </a:pathLst>
          </a:custGeom>
          <a:ln w="8890">
            <a:solidFill>
              <a:srgbClr val="F1F0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343400" y="755015"/>
            <a:ext cx="5864860" cy="0"/>
          </a:xfrm>
          <a:custGeom>
            <a:avLst/>
            <a:gdLst/>
            <a:ahLst/>
            <a:cxnLst/>
            <a:rect l="l" t="t" r="r" b="b"/>
            <a:pathLst>
              <a:path w="5864859">
                <a:moveTo>
                  <a:pt x="0" y="0"/>
                </a:moveTo>
                <a:lnTo>
                  <a:pt x="5864859" y="0"/>
                </a:lnTo>
              </a:path>
            </a:pathLst>
          </a:custGeom>
          <a:ln w="8890">
            <a:solidFill>
              <a:srgbClr val="F1F0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343400" y="462915"/>
            <a:ext cx="5864860" cy="0"/>
          </a:xfrm>
          <a:custGeom>
            <a:avLst/>
            <a:gdLst/>
            <a:ahLst/>
            <a:cxnLst/>
            <a:rect l="l" t="t" r="r" b="b"/>
            <a:pathLst>
              <a:path w="5864859">
                <a:moveTo>
                  <a:pt x="0" y="0"/>
                </a:moveTo>
                <a:lnTo>
                  <a:pt x="5864859" y="0"/>
                </a:lnTo>
              </a:path>
            </a:pathLst>
          </a:custGeom>
          <a:ln w="8890">
            <a:solidFill>
              <a:srgbClr val="F1F0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343400" y="746125"/>
            <a:ext cx="5855970" cy="0"/>
          </a:xfrm>
          <a:custGeom>
            <a:avLst/>
            <a:gdLst/>
            <a:ahLst/>
            <a:cxnLst/>
            <a:rect l="l" t="t" r="r" b="b"/>
            <a:pathLst>
              <a:path w="5855970">
                <a:moveTo>
                  <a:pt x="0" y="0"/>
                </a:moveTo>
                <a:lnTo>
                  <a:pt x="5855969" y="0"/>
                </a:lnTo>
              </a:path>
            </a:pathLst>
          </a:custGeom>
          <a:ln w="8890">
            <a:solidFill>
              <a:srgbClr val="F2F1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343400" y="746125"/>
            <a:ext cx="5855970" cy="0"/>
          </a:xfrm>
          <a:custGeom>
            <a:avLst/>
            <a:gdLst/>
            <a:ahLst/>
            <a:cxnLst/>
            <a:rect l="l" t="t" r="r" b="b"/>
            <a:pathLst>
              <a:path w="5855970">
                <a:moveTo>
                  <a:pt x="0" y="0"/>
                </a:moveTo>
                <a:lnTo>
                  <a:pt x="5855969" y="0"/>
                </a:lnTo>
              </a:path>
            </a:pathLst>
          </a:custGeom>
          <a:ln w="8890">
            <a:solidFill>
              <a:srgbClr val="F2F1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343400" y="471805"/>
            <a:ext cx="5855970" cy="0"/>
          </a:xfrm>
          <a:custGeom>
            <a:avLst/>
            <a:gdLst/>
            <a:ahLst/>
            <a:cxnLst/>
            <a:rect l="l" t="t" r="r" b="b"/>
            <a:pathLst>
              <a:path w="5855970">
                <a:moveTo>
                  <a:pt x="0" y="0"/>
                </a:moveTo>
                <a:lnTo>
                  <a:pt x="5855969" y="0"/>
                </a:lnTo>
              </a:path>
            </a:pathLst>
          </a:custGeom>
          <a:ln w="8890">
            <a:solidFill>
              <a:srgbClr val="F2F1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43400" y="737234"/>
            <a:ext cx="5847080" cy="0"/>
          </a:xfrm>
          <a:custGeom>
            <a:avLst/>
            <a:gdLst/>
            <a:ahLst/>
            <a:cxnLst/>
            <a:rect l="l" t="t" r="r" b="b"/>
            <a:pathLst>
              <a:path w="5847080">
                <a:moveTo>
                  <a:pt x="0" y="0"/>
                </a:moveTo>
                <a:lnTo>
                  <a:pt x="5847080" y="0"/>
                </a:lnTo>
              </a:path>
            </a:pathLst>
          </a:custGeom>
          <a:ln w="8890">
            <a:solidFill>
              <a:srgbClr val="F3F2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343400" y="737234"/>
            <a:ext cx="5847080" cy="0"/>
          </a:xfrm>
          <a:custGeom>
            <a:avLst/>
            <a:gdLst/>
            <a:ahLst/>
            <a:cxnLst/>
            <a:rect l="l" t="t" r="r" b="b"/>
            <a:pathLst>
              <a:path w="5847080">
                <a:moveTo>
                  <a:pt x="0" y="0"/>
                </a:moveTo>
                <a:lnTo>
                  <a:pt x="5847080" y="0"/>
                </a:lnTo>
              </a:path>
            </a:pathLst>
          </a:custGeom>
          <a:ln w="8890">
            <a:solidFill>
              <a:srgbClr val="F3F2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343400" y="480694"/>
            <a:ext cx="5847080" cy="0"/>
          </a:xfrm>
          <a:custGeom>
            <a:avLst/>
            <a:gdLst/>
            <a:ahLst/>
            <a:cxnLst/>
            <a:rect l="l" t="t" r="r" b="b"/>
            <a:pathLst>
              <a:path w="5847080">
                <a:moveTo>
                  <a:pt x="0" y="0"/>
                </a:moveTo>
                <a:lnTo>
                  <a:pt x="5847080" y="0"/>
                </a:lnTo>
              </a:path>
            </a:pathLst>
          </a:custGeom>
          <a:ln w="8890">
            <a:solidFill>
              <a:srgbClr val="F3F2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343400" y="728344"/>
            <a:ext cx="5838190" cy="0"/>
          </a:xfrm>
          <a:custGeom>
            <a:avLst/>
            <a:gdLst/>
            <a:ahLst/>
            <a:cxnLst/>
            <a:rect l="l" t="t" r="r" b="b"/>
            <a:pathLst>
              <a:path w="5838190">
                <a:moveTo>
                  <a:pt x="0" y="0"/>
                </a:moveTo>
                <a:lnTo>
                  <a:pt x="5838190" y="0"/>
                </a:lnTo>
              </a:path>
            </a:pathLst>
          </a:custGeom>
          <a:ln w="8890">
            <a:solidFill>
              <a:srgbClr val="F4F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343400" y="728344"/>
            <a:ext cx="5838190" cy="0"/>
          </a:xfrm>
          <a:custGeom>
            <a:avLst/>
            <a:gdLst/>
            <a:ahLst/>
            <a:cxnLst/>
            <a:rect l="l" t="t" r="r" b="b"/>
            <a:pathLst>
              <a:path w="5838190">
                <a:moveTo>
                  <a:pt x="0" y="0"/>
                </a:moveTo>
                <a:lnTo>
                  <a:pt x="5838190" y="0"/>
                </a:lnTo>
              </a:path>
            </a:pathLst>
          </a:custGeom>
          <a:ln w="8890">
            <a:solidFill>
              <a:srgbClr val="F4F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343400" y="489584"/>
            <a:ext cx="5838190" cy="0"/>
          </a:xfrm>
          <a:custGeom>
            <a:avLst/>
            <a:gdLst/>
            <a:ahLst/>
            <a:cxnLst/>
            <a:rect l="l" t="t" r="r" b="b"/>
            <a:pathLst>
              <a:path w="5838190">
                <a:moveTo>
                  <a:pt x="0" y="0"/>
                </a:moveTo>
                <a:lnTo>
                  <a:pt x="5838190" y="0"/>
                </a:lnTo>
              </a:path>
            </a:pathLst>
          </a:custGeom>
          <a:ln w="8890">
            <a:solidFill>
              <a:srgbClr val="F4F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43400" y="719455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>
                <a:moveTo>
                  <a:pt x="0" y="0"/>
                </a:moveTo>
                <a:lnTo>
                  <a:pt x="5829300" y="0"/>
                </a:lnTo>
              </a:path>
            </a:pathLst>
          </a:custGeom>
          <a:ln w="8890">
            <a:solidFill>
              <a:srgbClr val="F4F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43400" y="719455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>
                <a:moveTo>
                  <a:pt x="0" y="0"/>
                </a:moveTo>
                <a:lnTo>
                  <a:pt x="5829300" y="0"/>
                </a:lnTo>
              </a:path>
            </a:pathLst>
          </a:custGeom>
          <a:ln w="8890">
            <a:solidFill>
              <a:srgbClr val="F4F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343400" y="498475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>
                <a:moveTo>
                  <a:pt x="0" y="0"/>
                </a:moveTo>
                <a:lnTo>
                  <a:pt x="5829300" y="0"/>
                </a:lnTo>
              </a:path>
            </a:pathLst>
          </a:custGeom>
          <a:ln w="8890">
            <a:solidFill>
              <a:srgbClr val="F4F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43400" y="710565"/>
            <a:ext cx="5820410" cy="0"/>
          </a:xfrm>
          <a:custGeom>
            <a:avLst/>
            <a:gdLst/>
            <a:ahLst/>
            <a:cxnLst/>
            <a:rect l="l" t="t" r="r" b="b"/>
            <a:pathLst>
              <a:path w="5820409">
                <a:moveTo>
                  <a:pt x="0" y="0"/>
                </a:moveTo>
                <a:lnTo>
                  <a:pt x="5820409" y="0"/>
                </a:lnTo>
              </a:path>
            </a:pathLst>
          </a:custGeom>
          <a:ln w="8890">
            <a:solidFill>
              <a:srgbClr val="F5F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343400" y="710565"/>
            <a:ext cx="5820410" cy="0"/>
          </a:xfrm>
          <a:custGeom>
            <a:avLst/>
            <a:gdLst/>
            <a:ahLst/>
            <a:cxnLst/>
            <a:rect l="l" t="t" r="r" b="b"/>
            <a:pathLst>
              <a:path w="5820409">
                <a:moveTo>
                  <a:pt x="0" y="0"/>
                </a:moveTo>
                <a:lnTo>
                  <a:pt x="5820409" y="0"/>
                </a:lnTo>
              </a:path>
            </a:pathLst>
          </a:custGeom>
          <a:ln w="8890">
            <a:solidFill>
              <a:srgbClr val="F5F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343400" y="507365"/>
            <a:ext cx="5820410" cy="0"/>
          </a:xfrm>
          <a:custGeom>
            <a:avLst/>
            <a:gdLst/>
            <a:ahLst/>
            <a:cxnLst/>
            <a:rect l="l" t="t" r="r" b="b"/>
            <a:pathLst>
              <a:path w="5820409">
                <a:moveTo>
                  <a:pt x="0" y="0"/>
                </a:moveTo>
                <a:lnTo>
                  <a:pt x="5820409" y="0"/>
                </a:lnTo>
              </a:path>
            </a:pathLst>
          </a:custGeom>
          <a:ln w="8890">
            <a:solidFill>
              <a:srgbClr val="F5F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343400" y="701675"/>
            <a:ext cx="5811520" cy="0"/>
          </a:xfrm>
          <a:custGeom>
            <a:avLst/>
            <a:gdLst/>
            <a:ahLst/>
            <a:cxnLst/>
            <a:rect l="l" t="t" r="r" b="b"/>
            <a:pathLst>
              <a:path w="5811520">
                <a:moveTo>
                  <a:pt x="0" y="0"/>
                </a:moveTo>
                <a:lnTo>
                  <a:pt x="5811520" y="0"/>
                </a:lnTo>
              </a:path>
            </a:pathLst>
          </a:custGeom>
          <a:ln w="8890">
            <a:solidFill>
              <a:srgbClr val="F6F5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343400" y="701675"/>
            <a:ext cx="5811520" cy="0"/>
          </a:xfrm>
          <a:custGeom>
            <a:avLst/>
            <a:gdLst/>
            <a:ahLst/>
            <a:cxnLst/>
            <a:rect l="l" t="t" r="r" b="b"/>
            <a:pathLst>
              <a:path w="5811520">
                <a:moveTo>
                  <a:pt x="0" y="0"/>
                </a:moveTo>
                <a:lnTo>
                  <a:pt x="5811520" y="0"/>
                </a:lnTo>
              </a:path>
            </a:pathLst>
          </a:custGeom>
          <a:ln w="8890">
            <a:solidFill>
              <a:srgbClr val="F6F5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343400" y="516255"/>
            <a:ext cx="5811520" cy="0"/>
          </a:xfrm>
          <a:custGeom>
            <a:avLst/>
            <a:gdLst/>
            <a:ahLst/>
            <a:cxnLst/>
            <a:rect l="l" t="t" r="r" b="b"/>
            <a:pathLst>
              <a:path w="5811520">
                <a:moveTo>
                  <a:pt x="0" y="0"/>
                </a:moveTo>
                <a:lnTo>
                  <a:pt x="5811520" y="0"/>
                </a:lnTo>
              </a:path>
            </a:pathLst>
          </a:custGeom>
          <a:ln w="8890">
            <a:solidFill>
              <a:srgbClr val="F6F5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343400" y="692784"/>
            <a:ext cx="5802630" cy="0"/>
          </a:xfrm>
          <a:custGeom>
            <a:avLst/>
            <a:gdLst/>
            <a:ahLst/>
            <a:cxnLst/>
            <a:rect l="l" t="t" r="r" b="b"/>
            <a:pathLst>
              <a:path w="5802630">
                <a:moveTo>
                  <a:pt x="0" y="0"/>
                </a:moveTo>
                <a:lnTo>
                  <a:pt x="5802630" y="0"/>
                </a:lnTo>
              </a:path>
            </a:pathLst>
          </a:custGeom>
          <a:ln w="8890">
            <a:solidFill>
              <a:srgbClr val="F6F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343400" y="692784"/>
            <a:ext cx="5802630" cy="0"/>
          </a:xfrm>
          <a:custGeom>
            <a:avLst/>
            <a:gdLst/>
            <a:ahLst/>
            <a:cxnLst/>
            <a:rect l="l" t="t" r="r" b="b"/>
            <a:pathLst>
              <a:path w="5802630">
                <a:moveTo>
                  <a:pt x="0" y="0"/>
                </a:moveTo>
                <a:lnTo>
                  <a:pt x="5802630" y="0"/>
                </a:lnTo>
              </a:path>
            </a:pathLst>
          </a:custGeom>
          <a:ln w="8890">
            <a:solidFill>
              <a:srgbClr val="F6F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343400" y="525144"/>
            <a:ext cx="5802630" cy="0"/>
          </a:xfrm>
          <a:custGeom>
            <a:avLst/>
            <a:gdLst/>
            <a:ahLst/>
            <a:cxnLst/>
            <a:rect l="l" t="t" r="r" b="b"/>
            <a:pathLst>
              <a:path w="5802630">
                <a:moveTo>
                  <a:pt x="0" y="0"/>
                </a:moveTo>
                <a:lnTo>
                  <a:pt x="5802630" y="0"/>
                </a:lnTo>
              </a:path>
            </a:pathLst>
          </a:custGeom>
          <a:ln w="8890">
            <a:solidFill>
              <a:srgbClr val="F6F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343400" y="683894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8890">
            <a:solidFill>
              <a:srgbClr val="F7F6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343400" y="683894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8890">
            <a:solidFill>
              <a:srgbClr val="F7F6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343400" y="534034"/>
            <a:ext cx="5793740" cy="0"/>
          </a:xfrm>
          <a:custGeom>
            <a:avLst/>
            <a:gdLst/>
            <a:ahLst/>
            <a:cxnLst/>
            <a:rect l="l" t="t" r="r" b="b"/>
            <a:pathLst>
              <a:path w="5793740">
                <a:moveTo>
                  <a:pt x="0" y="0"/>
                </a:moveTo>
                <a:lnTo>
                  <a:pt x="5793740" y="0"/>
                </a:lnTo>
              </a:path>
            </a:pathLst>
          </a:custGeom>
          <a:ln w="8890">
            <a:solidFill>
              <a:srgbClr val="F7F6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343400" y="675005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850" y="0"/>
                </a:lnTo>
              </a:path>
            </a:pathLst>
          </a:custGeom>
          <a:ln w="8890">
            <a:solidFill>
              <a:srgbClr val="F8F7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343400" y="542925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850" y="0"/>
                </a:lnTo>
              </a:path>
            </a:pathLst>
          </a:custGeom>
          <a:ln w="8890">
            <a:solidFill>
              <a:srgbClr val="F8F7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343400" y="666115"/>
            <a:ext cx="5775960" cy="0"/>
          </a:xfrm>
          <a:custGeom>
            <a:avLst/>
            <a:gdLst/>
            <a:ahLst/>
            <a:cxnLst/>
            <a:rect l="l" t="t" r="r" b="b"/>
            <a:pathLst>
              <a:path w="5775959">
                <a:moveTo>
                  <a:pt x="0" y="0"/>
                </a:moveTo>
                <a:lnTo>
                  <a:pt x="5775959" y="0"/>
                </a:lnTo>
              </a:path>
            </a:pathLst>
          </a:custGeom>
          <a:ln w="8890">
            <a:solidFill>
              <a:srgbClr val="F9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343400" y="551815"/>
            <a:ext cx="5775960" cy="0"/>
          </a:xfrm>
          <a:custGeom>
            <a:avLst/>
            <a:gdLst/>
            <a:ahLst/>
            <a:cxnLst/>
            <a:rect l="l" t="t" r="r" b="b"/>
            <a:pathLst>
              <a:path w="5775959">
                <a:moveTo>
                  <a:pt x="0" y="0"/>
                </a:moveTo>
                <a:lnTo>
                  <a:pt x="5775959" y="0"/>
                </a:lnTo>
              </a:path>
            </a:pathLst>
          </a:custGeom>
          <a:ln w="8890">
            <a:solidFill>
              <a:srgbClr val="F9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343400" y="65722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F9F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343400" y="560705"/>
            <a:ext cx="5767070" cy="0"/>
          </a:xfrm>
          <a:custGeom>
            <a:avLst/>
            <a:gdLst/>
            <a:ahLst/>
            <a:cxnLst/>
            <a:rect l="l" t="t" r="r" b="b"/>
            <a:pathLst>
              <a:path w="5767070">
                <a:moveTo>
                  <a:pt x="0" y="0"/>
                </a:moveTo>
                <a:lnTo>
                  <a:pt x="5767070" y="0"/>
                </a:lnTo>
              </a:path>
            </a:pathLst>
          </a:custGeom>
          <a:ln w="8890">
            <a:solidFill>
              <a:srgbClr val="F9F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343400" y="648334"/>
            <a:ext cx="5758180" cy="0"/>
          </a:xfrm>
          <a:custGeom>
            <a:avLst/>
            <a:gdLst/>
            <a:ahLst/>
            <a:cxnLst/>
            <a:rect l="l" t="t" r="r" b="b"/>
            <a:pathLst>
              <a:path w="5758180">
                <a:moveTo>
                  <a:pt x="0" y="0"/>
                </a:moveTo>
                <a:lnTo>
                  <a:pt x="5758180" y="0"/>
                </a:lnTo>
              </a:path>
            </a:pathLst>
          </a:custGeom>
          <a:ln w="8890">
            <a:solidFill>
              <a:srgbClr val="FAFA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343400" y="569594"/>
            <a:ext cx="5758180" cy="0"/>
          </a:xfrm>
          <a:custGeom>
            <a:avLst/>
            <a:gdLst/>
            <a:ahLst/>
            <a:cxnLst/>
            <a:rect l="l" t="t" r="r" b="b"/>
            <a:pathLst>
              <a:path w="5758180">
                <a:moveTo>
                  <a:pt x="0" y="0"/>
                </a:moveTo>
                <a:lnTo>
                  <a:pt x="5758180" y="0"/>
                </a:lnTo>
              </a:path>
            </a:pathLst>
          </a:custGeom>
          <a:ln w="8890">
            <a:solidFill>
              <a:srgbClr val="FAFA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343400" y="639444"/>
            <a:ext cx="5749290" cy="0"/>
          </a:xfrm>
          <a:custGeom>
            <a:avLst/>
            <a:gdLst/>
            <a:ahLst/>
            <a:cxnLst/>
            <a:rect l="l" t="t" r="r" b="b"/>
            <a:pathLst>
              <a:path w="5749290">
                <a:moveTo>
                  <a:pt x="0" y="0"/>
                </a:moveTo>
                <a:lnTo>
                  <a:pt x="5749290" y="0"/>
                </a:lnTo>
              </a:path>
            </a:pathLst>
          </a:custGeom>
          <a:ln w="8890">
            <a:solidFill>
              <a:srgbClr val="FBFA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343400" y="578484"/>
            <a:ext cx="5749290" cy="0"/>
          </a:xfrm>
          <a:custGeom>
            <a:avLst/>
            <a:gdLst/>
            <a:ahLst/>
            <a:cxnLst/>
            <a:rect l="l" t="t" r="r" b="b"/>
            <a:pathLst>
              <a:path w="5749290">
                <a:moveTo>
                  <a:pt x="0" y="0"/>
                </a:moveTo>
                <a:lnTo>
                  <a:pt x="5749290" y="0"/>
                </a:lnTo>
              </a:path>
            </a:pathLst>
          </a:custGeom>
          <a:ln w="8890">
            <a:solidFill>
              <a:srgbClr val="FBFA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343400" y="631190"/>
            <a:ext cx="5740400" cy="0"/>
          </a:xfrm>
          <a:custGeom>
            <a:avLst/>
            <a:gdLst/>
            <a:ahLst/>
            <a:cxnLst/>
            <a:rect l="l" t="t" r="r" b="b"/>
            <a:pathLst>
              <a:path w="5740400">
                <a:moveTo>
                  <a:pt x="0" y="0"/>
                </a:moveTo>
                <a:lnTo>
                  <a:pt x="5740400" y="0"/>
                </a:lnTo>
              </a:path>
            </a:pathLst>
          </a:custGeom>
          <a:ln w="7620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343400" y="587375"/>
            <a:ext cx="5740400" cy="0"/>
          </a:xfrm>
          <a:custGeom>
            <a:avLst/>
            <a:gdLst/>
            <a:ahLst/>
            <a:cxnLst/>
            <a:rect l="l" t="t" r="r" b="b"/>
            <a:pathLst>
              <a:path w="5740400">
                <a:moveTo>
                  <a:pt x="0" y="0"/>
                </a:moveTo>
                <a:lnTo>
                  <a:pt x="5740400" y="0"/>
                </a:lnTo>
              </a:path>
            </a:pathLst>
          </a:custGeom>
          <a:ln w="8890">
            <a:solidFill>
              <a:srgbClr val="FB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343400" y="622300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10159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43400" y="596265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09">
                <a:moveTo>
                  <a:pt x="0" y="0"/>
                </a:moveTo>
                <a:lnTo>
                  <a:pt x="5731509" y="0"/>
                </a:lnTo>
              </a:path>
            </a:pathLst>
          </a:custGeom>
          <a:ln w="889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86000" y="1511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86000" y="1555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86000" y="1625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286000" y="1701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286000" y="1771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286000" y="1841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86000" y="1917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86000" y="1987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286000" y="2057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286000" y="2133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86000" y="2203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286000" y="2273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286000" y="234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286000" y="2425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286000" y="2495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286000" y="2565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286000" y="2641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286000" y="2711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286000" y="2781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286000" y="2857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286000" y="2927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34533" y="1917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286000" y="3073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86000" y="3143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286000" y="3219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286000" y="3289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286000" y="3365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286000" y="3435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86000" y="3505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86000" y="3581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286000" y="3651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286000" y="3721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286000" y="379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286000" y="3867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286000" y="3937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86000" y="4013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286000" y="4083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286000" y="4159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286000" y="4229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286000" y="4305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286000" y="4375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286000" y="4445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286000" y="4521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286000" y="4591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286000" y="4660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286000" y="4737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286000" y="4806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286000" y="4876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286000" y="4953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286000" y="5029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286000" y="5099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286000" y="5168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286000" y="5245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86000" y="5314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86000" y="5384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6000" y="5461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86000" y="5530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86000" y="5600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86000" y="5676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86000" y="5746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86000" y="5816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86000" y="5892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86000" y="596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86000" y="603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86000" y="6108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86000" y="6184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86000" y="6248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86000" y="6324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86000" y="6400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286000" y="6470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286000" y="6540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286000" y="6616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286000" y="6692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286000" y="6756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286000" y="6832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286000" y="6908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286000" y="6972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286000" y="7048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286000" y="7124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286000" y="7188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286000" y="7264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286000" y="7340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286000" y="74104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286000" y="7480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286000" y="7556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86000" y="7632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86000" y="7696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86000" y="7772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286000" y="7848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286000" y="7912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286000" y="7988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286000" y="806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286000" y="8128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86000" y="8204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286000" y="8280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286000" y="8356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286000" y="8420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286000" y="8496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286000" y="857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286000" y="863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286000" y="8712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286000" y="8788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286000" y="8851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286000" y="8928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286000" y="9004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286000" y="9067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 txBox="1"/>
          <p:nvPr/>
        </p:nvSpPr>
        <p:spPr>
          <a:xfrm>
            <a:off x="2363469" y="367029"/>
            <a:ext cx="140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5A5148"/>
                </a:solidFill>
                <a:latin typeface="Times New Roman"/>
                <a:cs typeface="Times New Roman"/>
              </a:rPr>
              <a:t>C</a:t>
            </a:r>
            <a:r>
              <a:rPr b="1" spc="-1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b="1" spc="5" dirty="0">
                <a:solidFill>
                  <a:srgbClr val="5A5148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o</a:t>
            </a:r>
            <a:r>
              <a:rPr b="1" spc="-30" dirty="0">
                <a:solidFill>
                  <a:srgbClr val="5A5148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op</a:t>
            </a:r>
            <a:r>
              <a:rPr b="1" spc="-1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o</a:t>
            </a:r>
            <a:r>
              <a:rPr b="1" spc="10" dirty="0">
                <a:solidFill>
                  <a:srgbClr val="5A5148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3961129" y="1511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961129" y="1555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961129" y="1625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961129" y="1701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961129" y="1771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961129" y="1841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961129" y="1917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961129" y="1987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961129" y="2057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961129" y="2133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961129" y="2203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961129" y="2273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961129" y="234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961129" y="2425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961129" y="2495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961129" y="2565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961129" y="2641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961129" y="2711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961129" y="2781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961129" y="2857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961129" y="2927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961129" y="2997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961129" y="3073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961129" y="3143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961129" y="3219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961129" y="3289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961129" y="3365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961129" y="3435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61129" y="3505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961129" y="3581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961129" y="3651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961129" y="3721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961129" y="379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961129" y="3867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961129" y="3937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961129" y="4013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961129" y="4083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961129" y="4159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961129" y="4229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961129" y="4305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961129" y="4375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961129" y="4445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961129" y="4521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961129" y="4591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961129" y="4660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961129" y="4737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961129" y="4806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961129" y="4876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961129" y="4953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961129" y="5029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961129" y="5099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961129" y="5168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961129" y="5245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961129" y="5314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961129" y="5384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961129" y="5461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961129" y="5530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961129" y="5600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961129" y="5676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961129" y="5746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961129" y="5816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961129" y="5892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961129" y="5969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961129" y="6032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961129" y="6108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961129" y="6184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961129" y="6248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961129" y="6324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961129" y="6400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961129" y="6470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961129" y="6540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961129" y="6616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961129" y="6692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961129" y="6756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961129" y="6832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961129" y="6908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961129" y="6972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961129" y="7048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961129" y="7124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961129" y="7188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961129" y="7264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961129" y="7340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961129" y="74104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961129" y="7480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961129" y="7556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961129" y="7632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961129" y="7696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961129" y="7772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961129" y="7848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961129" y="7912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961129" y="7988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961129" y="806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961129" y="8128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961129" y="8204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961129" y="8280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961129" y="8356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961129" y="8420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961129" y="8496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961129" y="8572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961129" y="8636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961129" y="8712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961129" y="8788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961129" y="8851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961129" y="8928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961129" y="9004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961129" y="9067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/>
          <p:nvPr/>
        </p:nvSpPr>
        <p:spPr>
          <a:xfrm>
            <a:off x="4155439" y="367029"/>
            <a:ext cx="885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5A5148"/>
                </a:solidFill>
                <a:latin typeface="Times New Roman"/>
                <a:cs typeface="Times New Roman"/>
              </a:rPr>
              <a:t>Exa</a:t>
            </a:r>
            <a:r>
              <a:rPr b="1" spc="-25" dirty="0">
                <a:solidFill>
                  <a:srgbClr val="5A5148"/>
                </a:solidFill>
                <a:latin typeface="Times New Roman"/>
                <a:cs typeface="Times New Roman"/>
              </a:rPr>
              <a:t>m</a:t>
            </a:r>
            <a:r>
              <a:rPr b="1" spc="-15" dirty="0">
                <a:solidFill>
                  <a:srgbClr val="5A5148"/>
                </a:solidFill>
                <a:latin typeface="Times New Roman"/>
                <a:cs typeface="Times New Roman"/>
              </a:rPr>
              <a:t>p</a:t>
            </a:r>
            <a:r>
              <a:rPr b="1" spc="5" dirty="0">
                <a:solidFill>
                  <a:srgbClr val="5A5148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5180329" y="1511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180329" y="1555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180329" y="1625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180329" y="1701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180329" y="1771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180329" y="1841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180329" y="1917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180329" y="1987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180329" y="2057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180329" y="2133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180329" y="2203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180329" y="2273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180329" y="234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180329" y="2425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180329" y="2495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180329" y="2565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180329" y="2641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180329" y="2711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180329" y="2781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180329" y="2857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180329" y="2927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180329" y="2997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180329" y="3073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180329" y="3143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180329" y="3219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80329" y="3289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180329" y="3365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180329" y="3435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180329" y="3505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180329" y="3581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180329" y="3651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180329" y="3721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180329" y="379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180329" y="3867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180329" y="3937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180329" y="4013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180329" y="4083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80329" y="4159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180329" y="4229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180329" y="4305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180329" y="4375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180329" y="4445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180329" y="4521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180329" y="4591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180329" y="4660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180329" y="4737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180329" y="4806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180329" y="4876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180329" y="4953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180329" y="5029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180329" y="5099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180329" y="5168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180329" y="5245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180329" y="5314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180329" y="5384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180329" y="5461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180329" y="5530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180329" y="5600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180329" y="5676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180329" y="5746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180329" y="5816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180329" y="5892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180329" y="5969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180329" y="6032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180329" y="6108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180329" y="6184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180329" y="6248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180329" y="6324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180329" y="6400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180329" y="6470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180329" y="6540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180329" y="6616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180329" y="6692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180329" y="6756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180329" y="6832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180329" y="6908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180329" y="6972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180329" y="7048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180329" y="7124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180329" y="7188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180329" y="7264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180329" y="7340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180329" y="74104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180329" y="7480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180329" y="7556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180329" y="7632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180329" y="7696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180329" y="7772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180329" y="7848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180329" y="7912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80329" y="7988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180329" y="806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180329" y="8128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180329" y="8204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180329" y="8280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80329" y="8356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180329" y="8420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180329" y="8496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180329" y="8572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180329" y="8636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180329" y="8712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180329" y="8788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180329" y="8851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180329" y="8928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180329" y="9004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180329" y="9067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 txBox="1"/>
          <p:nvPr/>
        </p:nvSpPr>
        <p:spPr>
          <a:xfrm>
            <a:off x="5259071" y="367029"/>
            <a:ext cx="1029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5A5148"/>
                </a:solidFill>
                <a:latin typeface="Times New Roman"/>
                <a:cs typeface="Times New Roman"/>
              </a:rPr>
              <a:t>Excitation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6551929" y="1511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551929" y="1555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551929" y="1625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551929" y="1701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551929" y="1771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551929" y="1841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551929" y="1917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551929" y="1987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551929" y="2057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551929" y="2133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551929" y="2203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551929" y="2273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551929" y="234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551929" y="2425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551929" y="2495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551929" y="2565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551929" y="2641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551929" y="2711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551929" y="2781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551929" y="2857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551929" y="2927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551929" y="2997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551929" y="3073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551929" y="3143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551929" y="3219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551929" y="3289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551929" y="3365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551929" y="3435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551929" y="3505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551929" y="3581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551929" y="3651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551929" y="3721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551929" y="379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551929" y="3867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551929" y="3937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551929" y="4013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551929" y="4083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551929" y="4159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551929" y="4229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551929" y="4305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551929" y="4375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551929" y="4445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551929" y="4521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551929" y="4591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551929" y="4660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551929" y="4737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551929" y="4806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6551929" y="4876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551929" y="4953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551929" y="5029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551929" y="5099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551929" y="5168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551929" y="5245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551929" y="5314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551929" y="5384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551929" y="5461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551929" y="5530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551929" y="5600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551929" y="5676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551929" y="5746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551929" y="5816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551929" y="5892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551929" y="5969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551929" y="6032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551929" y="6108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551929" y="6184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551929" y="6248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551929" y="6324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551929" y="6400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551929" y="6470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551929" y="6540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551929" y="6616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551929" y="6692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551929" y="6756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551929" y="6832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551929" y="6908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551929" y="6972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551929" y="7048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551929" y="7124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551929" y="7188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551929" y="7264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551929" y="7340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551929" y="74104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551929" y="7480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551929" y="7556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551929" y="7632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551929" y="7696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551929" y="7772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551929" y="7848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551929" y="7912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551929" y="7988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551929" y="806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551929" y="8128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551929" y="8204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551929" y="8280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551929" y="8356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551929" y="8420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551929" y="8496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551929" y="8572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551929" y="8636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551929" y="8712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551929" y="8788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551929" y="8851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551929" y="8928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551929" y="9004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551929" y="9067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 txBox="1">
            <a:spLocks noGrp="1"/>
          </p:cNvSpPr>
          <p:nvPr>
            <p:ph type="title"/>
          </p:nvPr>
        </p:nvSpPr>
        <p:spPr>
          <a:xfrm>
            <a:off x="6605271" y="344170"/>
            <a:ext cx="864869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A5148"/>
                </a:solidFill>
                <a:latin typeface="Times New Roman"/>
                <a:cs typeface="Times New Roman"/>
              </a:rPr>
              <a:t>λ</a:t>
            </a:r>
            <a:r>
              <a:rPr sz="1575" b="1" spc="-7" baseline="-29100" dirty="0">
                <a:solidFill>
                  <a:srgbClr val="5A5148"/>
                </a:solidFill>
                <a:latin typeface="Times New Roman"/>
                <a:cs typeface="Times New Roman"/>
              </a:rPr>
              <a:t>max</a:t>
            </a:r>
            <a:r>
              <a:rPr sz="1800" b="1" spc="-5" dirty="0">
                <a:solidFill>
                  <a:srgbClr val="5A5148"/>
                </a:solidFill>
                <a:latin typeface="Times New Roman"/>
                <a:cs typeface="Times New Roman"/>
              </a:rPr>
              <a:t>,</a:t>
            </a:r>
            <a:r>
              <a:rPr sz="1800" b="1" spc="-4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A5148"/>
                </a:solidFill>
                <a:latin typeface="Times New Roman"/>
                <a:cs typeface="Times New Roman"/>
              </a:rPr>
              <a:t>nm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7694929" y="1511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694929" y="1555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694929" y="1625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694929" y="1701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694929" y="1771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694929" y="1841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694929" y="1917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694929" y="1987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694929" y="2057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694929" y="2133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694929" y="2203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694929" y="2273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694929" y="234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694929" y="2425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694929" y="2495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694929" y="2565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694929" y="2641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694929" y="2711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694929" y="2781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694929" y="2857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694929" y="2927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694929" y="2997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694929" y="3073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694929" y="3143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694929" y="3219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694929" y="3289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694929" y="3365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694929" y="3435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7694929" y="3505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694929" y="3581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694929" y="3651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694929" y="3721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694929" y="379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694929" y="3867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694929" y="3937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694929" y="4013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694929" y="4083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694929" y="4159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694929" y="4229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694929" y="4305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694929" y="4375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694929" y="4445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694929" y="4521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694929" y="4591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694929" y="4660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694929" y="4737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694929" y="4806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694929" y="4876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694929" y="4953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694929" y="5029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694929" y="5099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694929" y="5168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694929" y="5245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694929" y="5314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694929" y="5384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694929" y="5461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694929" y="5530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694929" y="5600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694929" y="5676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694929" y="5746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694929" y="5816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94929" y="5892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694929" y="5969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694929" y="6032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694929" y="6108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94929" y="6184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694929" y="6248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694929" y="6324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694929" y="6400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694929" y="6470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694929" y="6540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694929" y="6616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694929" y="6692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694929" y="6756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94929" y="6832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694929" y="6908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694929" y="6972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694929" y="7048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694929" y="7124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694929" y="7188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694929" y="7264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694929" y="7340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694929" y="74104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694929" y="7480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694929" y="7556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694929" y="7632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694929" y="7696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694929" y="7772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694929" y="7848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694929" y="7912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612130" y="6540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694929" y="806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694929" y="8128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694929" y="8204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694929" y="8280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694929" y="8356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694929" y="8420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694929" y="8496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694929" y="8572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694929" y="8636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694929" y="8712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694929" y="8788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694929" y="8851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694929" y="8928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694929" y="9004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694929" y="9067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 txBox="1"/>
          <p:nvPr/>
        </p:nvSpPr>
        <p:spPr>
          <a:xfrm>
            <a:off x="7947660" y="367029"/>
            <a:ext cx="123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ε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8660130" y="1511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660130" y="1555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60130" y="1625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660130" y="1701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660130" y="1771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660130" y="1841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60130" y="1917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660130" y="1987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660130" y="2057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660130" y="2133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660130" y="2203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660130" y="2273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660130" y="234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660130" y="2425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660130" y="2495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660130" y="2565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660130" y="2641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660130" y="2711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660130" y="2781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660130" y="2857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660130" y="2927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660130" y="2997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660130" y="3073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660130" y="3143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660130" y="3219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8660130" y="3289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8660130" y="3365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8660130" y="3435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8660130" y="3505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8660130" y="3581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8660130" y="3651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8660130" y="3721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8660130" y="379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8660130" y="3867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8660130" y="3937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8660130" y="4013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8660130" y="4083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8660130" y="4159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8660130" y="4229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8660130" y="4305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8660130" y="4375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660130" y="4445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8660130" y="4521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8660130" y="4591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8660130" y="4660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8660130" y="4737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8660130" y="4806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660130" y="4876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660130" y="4953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8660130" y="5029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8660130" y="5099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8660130" y="5168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8660130" y="5245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8660130" y="5314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8660130" y="5384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8660130" y="5461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8660130" y="5530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8660130" y="5600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8660130" y="5676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8660130" y="5746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8660130" y="5816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8660130" y="5892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8660130" y="5969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8660130" y="6032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8660130" y="6108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8660130" y="6184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8660130" y="6248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8660130" y="6324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8660130" y="6400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8660130" y="6470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8660130" y="6540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8660130" y="6616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8660130" y="6692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8660130" y="6756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660130" y="6832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8660130" y="6908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660130" y="6972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660130" y="7048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660130" y="7124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660130" y="7188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660130" y="7264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8660130" y="7340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660130" y="74104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8660130" y="7480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8660130" y="7556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8660130" y="7632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8660130" y="7696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660130" y="7772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660130" y="7848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660130" y="7912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660130" y="7988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660130" y="806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660130" y="8128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660130" y="8204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660130" y="8280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660130" y="8356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660130" y="8420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660130" y="8496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660130" y="8572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660130" y="8636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660130" y="8712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8660130" y="8788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660130" y="8851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8660130" y="8928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660130" y="9004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660130" y="9067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 txBox="1"/>
          <p:nvPr/>
        </p:nvSpPr>
        <p:spPr>
          <a:xfrm>
            <a:off x="8738869" y="367029"/>
            <a:ext cx="74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5A5148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o</a:t>
            </a:r>
            <a:r>
              <a:rPr b="1" spc="5" dirty="0">
                <a:solidFill>
                  <a:srgbClr val="5A5148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vent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55" name="object 955"/>
          <p:cNvSpPr/>
          <p:nvPr/>
        </p:nvSpPr>
        <p:spPr>
          <a:xfrm>
            <a:off x="2286000" y="9093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286000" y="9131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286000" y="9201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286000" y="9271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286000" y="9347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286000" y="9417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286000" y="9486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286000" y="9563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286000" y="9632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286000" y="9702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286000" y="977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286000" y="9848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286000" y="9918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286000" y="9994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286000" y="10064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286000" y="10140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286000" y="10210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286000" y="10287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286000" y="10356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286000" y="10426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286000" y="10502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286000" y="10572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286000" y="10642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286000" y="10718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286000" y="10788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286000" y="10858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286000" y="10934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286000" y="110045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286000" y="11080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286000" y="11150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286000" y="11226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286000" y="11296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286000" y="11366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286000" y="11442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286000" y="115125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286000" y="11582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286000" y="11658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286000" y="117284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286000" y="11798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286000" y="1187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286000" y="119443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286000" y="120205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286000" y="12090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286000" y="12166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286000" y="122364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286000" y="12306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286000" y="1238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286000" y="124523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286000" y="12522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286000" y="12598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286000" y="12668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286000" y="12738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286000" y="12814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286000" y="12884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286000" y="129603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286000" y="13030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286000" y="13106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286000" y="13176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286000" y="13246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286000" y="133223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286000" y="13392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286000" y="13462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286000" y="13538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286000" y="13608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286000" y="13677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286000" y="13754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286000" y="13823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286000" y="13900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286000" y="1397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286000" y="140461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286000" y="14116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286000" y="14185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286000" y="14262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86000" y="14331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86000" y="14401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86000" y="14478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286000" y="14547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286000" y="14617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286000" y="14693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286000" y="14763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286000" y="148399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286000" y="14909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286000" y="1498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286000" y="15055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286000" y="15125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286000" y="15201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286000" y="15271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286000" y="15341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286000" y="15417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286000" y="15487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286000" y="15557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286000" y="15633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286000" y="157035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286000" y="15779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286000" y="15849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286000" y="159258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286000" y="15995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286000" y="16065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286000" y="161416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286000" y="162115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286000" y="16281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286000" y="16357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286000" y="16427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86000" y="1649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286000" y="16573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286000" y="166433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 txBox="1"/>
          <p:nvPr/>
        </p:nvSpPr>
        <p:spPr>
          <a:xfrm>
            <a:off x="2894330" y="1123950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=C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62" name="object 1062"/>
          <p:cNvSpPr/>
          <p:nvPr/>
        </p:nvSpPr>
        <p:spPr>
          <a:xfrm>
            <a:off x="3961129" y="9131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961129" y="9201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961129" y="9271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961129" y="9347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961129" y="9417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961129" y="9486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961129" y="9563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3961129" y="9632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3961129" y="9702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3961129" y="9779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961129" y="9848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961129" y="9918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961129" y="9994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961129" y="10064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961129" y="10140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3961129" y="10210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3961129" y="10287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3961129" y="10356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3961129" y="10426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3961129" y="10502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3961129" y="10572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3961129" y="10642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3961129" y="10718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961129" y="10788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3961129" y="10858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3961129" y="10934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3961129" y="110045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3961129" y="11080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3961129" y="11150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3961129" y="11226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961129" y="11296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961129" y="11366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961129" y="11442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961129" y="115125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961129" y="11582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961129" y="11658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961129" y="117284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961129" y="11798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961129" y="1187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961129" y="119443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961129" y="120205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961129" y="12090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961129" y="12166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961129" y="122364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3961129" y="12306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3961129" y="12382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961129" y="124523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3961129" y="12522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961129" y="12598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3961129" y="12668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961129" y="12738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961129" y="12814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961129" y="12884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3961129" y="129603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3961129" y="13030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3961129" y="13106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3961129" y="13176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3961129" y="13246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961129" y="133223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961129" y="13392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961129" y="13462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961129" y="13538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961129" y="13608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961129" y="13677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961129" y="13754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3961129" y="13823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3961129" y="13900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3961129" y="1397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961129" y="140461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3961129" y="14116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961129" y="14185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961129" y="14262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961129" y="14331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961129" y="14401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961129" y="14478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961129" y="14547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961129" y="14617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961129" y="14693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961129" y="14763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961129" y="148399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961129" y="14909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961129" y="14986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961129" y="15055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961129" y="15125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961129" y="15201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961129" y="15271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961129" y="15341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961129" y="15417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961129" y="15487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961129" y="15557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961129" y="15633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961129" y="157035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961129" y="15779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961129" y="15849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961129" y="159258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961129" y="15995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3961129" y="16065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3961129" y="161416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961129" y="162115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961129" y="16281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3961129" y="16357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3961129" y="16427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961129" y="1649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961129" y="16573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3961129" y="166433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 txBox="1"/>
          <p:nvPr/>
        </p:nvSpPr>
        <p:spPr>
          <a:xfrm>
            <a:off x="4240530" y="1123950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hene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68" name="object 1168"/>
          <p:cNvSpPr/>
          <p:nvPr/>
        </p:nvSpPr>
        <p:spPr>
          <a:xfrm>
            <a:off x="5180329" y="9131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180329" y="9201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180329" y="9271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180329" y="9347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180329" y="9417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180329" y="9486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180329" y="9563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180329" y="9632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180329" y="9702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180329" y="9779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180329" y="9848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180329" y="9918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180329" y="9994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180329" y="10064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180329" y="10140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180329" y="10210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180329" y="10287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180329" y="10356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180329" y="10426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180329" y="10502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180329" y="10572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180329" y="10642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180329" y="10718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180329" y="10788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180329" y="10858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180329" y="10934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180329" y="110045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180329" y="11080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180329" y="11150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180329" y="11226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180329" y="11296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180329" y="11366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180329" y="11442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180329" y="115125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180329" y="11582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180329" y="11658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180329" y="117284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180329" y="11798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180329" y="1187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180329" y="119443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180329" y="120205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180329" y="12090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180329" y="12166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180329" y="122364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180329" y="12306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180329" y="12382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180329" y="124523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180329" y="12522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180329" y="12598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180329" y="12668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180329" y="12738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180329" y="12814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180329" y="12884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180329" y="129603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180329" y="13030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180329" y="13106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180329" y="13176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180329" y="13246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180329" y="133223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180329" y="13392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180329" y="13462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180329" y="13538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180329" y="13608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180329" y="13677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180329" y="13754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180329" y="13823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180329" y="13900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180329" y="1397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180329" y="140461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180329" y="14116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180329" y="14185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180329" y="14262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180329" y="14331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180329" y="14401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180329" y="14478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180329" y="14547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180329" y="14617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180329" y="14693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180329" y="14763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180329" y="148399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180329" y="14909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180329" y="14986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180329" y="15055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180329" y="15125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180329" y="15201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180329" y="15271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180329" y="15341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180329" y="15417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180329" y="15487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180329" y="15557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180329" y="15633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180329" y="157035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180329" y="15779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180329" y="15849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180329" y="159258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180329" y="15995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180329" y="16065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180329" y="161416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180329" y="162115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180329" y="16281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180329" y="16357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180329" y="16427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180329" y="1649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180329" y="16573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180329" y="166433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648959" y="132230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68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 txBox="1"/>
          <p:nvPr/>
        </p:nvSpPr>
        <p:spPr>
          <a:xfrm>
            <a:off x="5405120" y="1123950"/>
            <a:ext cx="924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7825" algn="l"/>
                <a:tab pos="681355" algn="l"/>
              </a:tabLst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	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&gt;	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π*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75" name="object 1275"/>
          <p:cNvSpPr/>
          <p:nvPr/>
        </p:nvSpPr>
        <p:spPr>
          <a:xfrm>
            <a:off x="6551929" y="9131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551929" y="9201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551929" y="9271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551929" y="9347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551929" y="9417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551929" y="9486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551929" y="9563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551929" y="9632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551929" y="9702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551929" y="9779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551929" y="9848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551929" y="9918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551929" y="9994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551929" y="10064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551929" y="10140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551929" y="10210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551929" y="10287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551929" y="10356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551929" y="10426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551929" y="10502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551929" y="10572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6551929" y="10642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6551929" y="10718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6551929" y="10788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551929" y="10858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551929" y="10934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551929" y="110045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551929" y="11080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551929" y="11150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551929" y="11226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551929" y="11296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551929" y="11366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551929" y="11442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551929" y="115125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551929" y="11582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551929" y="11658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51929" y="117284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51929" y="11798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51929" y="1187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51929" y="119443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51929" y="120205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551929" y="12090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551929" y="12166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551929" y="122364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6551929" y="12306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551929" y="12382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551929" y="124523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551929" y="12522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6551929" y="12598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551929" y="12668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551929" y="12738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551929" y="12814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551929" y="12884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551929" y="129603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551929" y="13030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551929" y="13106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551929" y="13176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551929" y="13246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551929" y="133223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551929" y="13392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551929" y="13462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551929" y="13538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551929" y="13608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551929" y="13677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551929" y="13754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551929" y="13823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551929" y="13900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551929" y="1397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551929" y="140461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551929" y="14116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551929" y="14185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551929" y="14262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551929" y="14331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551929" y="14401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551929" y="14478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551929" y="14547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551929" y="14617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551929" y="14693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551929" y="14763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551929" y="148399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551929" y="14909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551929" y="14986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551929" y="15055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551929" y="15125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551929" y="15201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551929" y="15271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551929" y="15341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551929" y="15417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551929" y="15487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551929" y="15557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551929" y="15633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551929" y="157035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51929" y="15779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51929" y="15849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51929" y="159258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51929" y="15995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551929" y="16065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551929" y="161416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551929" y="162115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551929" y="16281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551929" y="16357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551929" y="16427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551929" y="1649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551929" y="16573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551929" y="166433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 txBox="1"/>
          <p:nvPr/>
        </p:nvSpPr>
        <p:spPr>
          <a:xfrm>
            <a:off x="6940550" y="112395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171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81" name="object 1381"/>
          <p:cNvSpPr/>
          <p:nvPr/>
        </p:nvSpPr>
        <p:spPr>
          <a:xfrm>
            <a:off x="7694929" y="9131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7694929" y="9201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7694929" y="9271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694929" y="9347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7694929" y="9417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694929" y="9486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694929" y="9563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7694929" y="9632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7694929" y="9702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694929" y="9779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694929" y="9848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694929" y="9918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7694929" y="9994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7694929" y="10064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7694929" y="10140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694929" y="10210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7694929" y="10287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7694929" y="10356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7694929" y="10426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7694929" y="10502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694929" y="10572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7694929" y="10642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7694929" y="10718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694929" y="10788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7694929" y="10858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7694929" y="10934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694929" y="110045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694929" y="11080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694929" y="11150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694929" y="11226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7694929" y="11296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694929" y="11366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7694929" y="11442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7694929" y="115125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7694929" y="11582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7694929" y="11658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7694929" y="117284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7694929" y="11798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7694929" y="1187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7694929" y="119443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7694929" y="120205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7694929" y="12090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7694929" y="12166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7694929" y="122364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7694929" y="12306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694929" y="12382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7694929" y="124523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7694929" y="12522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7694929" y="12598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694929" y="12668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694929" y="12738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694929" y="12814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694929" y="12884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694929" y="129603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694929" y="13030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694929" y="13106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694929" y="13176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694929" y="13246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694929" y="133223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7694929" y="13392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7694929" y="13462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7694929" y="13538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7694929" y="13608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7694929" y="13677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7694929" y="13754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7694929" y="13823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7694929" y="13900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7694929" y="1397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7694929" y="140461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7694929" y="14116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7694929" y="14185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7694929" y="14262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7694929" y="14331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7694929" y="14401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7694929" y="14478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7694929" y="14547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7694929" y="14617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7694929" y="14693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7694929" y="14763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7694929" y="148399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7694929" y="14909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7694929" y="14986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7694929" y="15055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7694929" y="15125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7694929" y="15201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7694929" y="15271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694929" y="15341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7694929" y="15417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7694929" y="15487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7694929" y="15557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7694929" y="15633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7694929" y="157035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7694929" y="15779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7694929" y="15849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7694929" y="15925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7694929" y="15995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7694929" y="16065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7694929" y="161416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7694929" y="162115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7694929" y="16281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7694929" y="16357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7694929" y="16427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7694929" y="1649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7694929" y="16573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7694929" y="166433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 txBox="1"/>
          <p:nvPr/>
        </p:nvSpPr>
        <p:spPr>
          <a:xfrm>
            <a:off x="7851140" y="1123950"/>
            <a:ext cx="65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15,000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87" name="object 1487"/>
          <p:cNvSpPr/>
          <p:nvPr/>
        </p:nvSpPr>
        <p:spPr>
          <a:xfrm>
            <a:off x="8660130" y="9131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8660130" y="9201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8660130" y="9271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8660130" y="9347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8660130" y="9417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8660130" y="9486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8660130" y="9563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8660130" y="9632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8660130" y="9702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8660130" y="9779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8660130" y="9848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8660130" y="9918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8660130" y="9994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8660130" y="10064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8660130" y="10140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8660130" y="10210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8660130" y="10287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8660130" y="10356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8660130" y="10426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8660130" y="10502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8660130" y="10572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8660130" y="10642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8660130" y="10718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8660130" y="10788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8660130" y="10858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8660130" y="10934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8660130" y="110045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8660130" y="11080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8660130" y="11150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8660130" y="11226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8660130" y="11296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8660130" y="11366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8660130" y="11442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8660130" y="115125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8660130" y="11582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8660130" y="11658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8660130" y="117284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8660130" y="11798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8660130" y="1187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8660130" y="119443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8660130" y="120205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8660130" y="12090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8660130" y="12166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8660130" y="122364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8660130" y="12306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8660130" y="12382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8660130" y="124523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8660130" y="12522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8660130" y="12598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8660130" y="12668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8660130" y="12738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8660130" y="12814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8660130" y="12884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8660130" y="129603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8660130" y="13030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8660130" y="13106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8660130" y="13176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8660130" y="13246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8660130" y="133223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8660130" y="13392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8660130" y="13462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8660130" y="13538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8660130" y="13608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8660130" y="13677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8660130" y="13754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8660130" y="13823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8660130" y="13900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8660130" y="1397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8660130" y="140461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8660130" y="14116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8660130" y="14185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8660130" y="14262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8660130" y="14331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8660130" y="14401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8660130" y="14478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8660130" y="14547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8660130" y="14617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8660130" y="14693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8660130" y="14763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8660130" y="148399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8660130" y="14909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8660130" y="14986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8660130" y="15055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8660130" y="15125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8660130" y="15201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8660130" y="15271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8660130" y="15341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8660130" y="15417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8660130" y="15487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8660130" y="15557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8660130" y="15633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8660130" y="157035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8660130" y="15779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8660130" y="15849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8660130" y="159258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8660130" y="15995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8660130" y="16065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8660130" y="161416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8660130" y="162115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8660130" y="16281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8660130" y="16357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8660130" y="16427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8660130" y="1649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8660130" y="16573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8660130" y="166433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 txBox="1"/>
          <p:nvPr/>
        </p:nvSpPr>
        <p:spPr>
          <a:xfrm>
            <a:off x="8945880" y="112395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exane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93" name="object 1593"/>
          <p:cNvSpPr/>
          <p:nvPr/>
        </p:nvSpPr>
        <p:spPr>
          <a:xfrm>
            <a:off x="2286000" y="16713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2286000" y="16776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2286000" y="16840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2286000" y="16916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2286000" y="16992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2286000" y="17056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2286000" y="1713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2286000" y="17208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2286000" y="17272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2286000" y="17348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2286000" y="17424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2286000" y="17487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2286000" y="17564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2286000" y="17640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2286000" y="17703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2286000" y="1778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2286000" y="17856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2286000" y="17919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2286000" y="17995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2286000" y="18072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2286000" y="18135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2286000" y="18211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2286000" y="18288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286000" y="18357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286000" y="18427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286000" y="18503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286000" y="18573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2286000" y="18643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2286000" y="18719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2286000" y="1879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2286000" y="1885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2286000" y="18935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2286000" y="19011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2286000" y="19075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2286000" y="19151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2286000" y="19227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2286000" y="19291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2286000" y="19367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2286000" y="19443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2286000" y="19507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2286000" y="19583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2286000" y="19659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2286000" y="19729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2286000" y="19799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2286000" y="19875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286000" y="199453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286000" y="20015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286000" y="20091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286000" y="20161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286000" y="20231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286000" y="2030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286000" y="20377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286000" y="20447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286000" y="20523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286000" y="20599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286000" y="20662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286000" y="20739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286000" y="20815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286000" y="20878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2286000" y="20955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2286000" y="21031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2286000" y="21101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2286000" y="21170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2286000" y="21247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2286000" y="21316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2286000" y="21386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286000" y="21463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286000" y="21532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286000" y="21602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286000" y="21678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286000" y="21748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286000" y="21818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286000" y="21894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286000" y="21964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286000" y="2203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286000" y="22110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286000" y="22180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286000" y="22250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286000" y="22326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286000" y="22402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286000" y="22472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286000" y="2254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286000" y="22618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286000" y="22688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286000" y="22758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2286000" y="22834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2286000" y="22904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2286000" y="22974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2286000" y="23050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2286000" y="231203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2286000" y="23190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2286000" y="23266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2286000" y="23336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2286000" y="23406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2286000" y="2348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286000" y="23552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286000" y="23622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286000" y="23698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286000" y="23768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286000" y="23837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286000" y="23914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286000" y="23983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286000" y="24053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286000" y="2413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286000" y="24199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 txBox="1"/>
          <p:nvPr/>
        </p:nvSpPr>
        <p:spPr>
          <a:xfrm>
            <a:off x="2894330" y="1880870"/>
            <a:ext cx="459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≡C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99" name="object 1699"/>
          <p:cNvSpPr/>
          <p:nvPr/>
        </p:nvSpPr>
        <p:spPr>
          <a:xfrm>
            <a:off x="3961129" y="16776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3961129" y="16840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3961129" y="16916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3961129" y="16992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3961129" y="17056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3961129" y="1713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3961129" y="17208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3961129" y="17272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3961129" y="17348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3961129" y="17424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3961129" y="17487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3961129" y="17564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3961129" y="17640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3961129" y="17703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3961129" y="1778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3961129" y="17856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3961129" y="17919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3961129" y="17995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3961129" y="18072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3961129" y="18135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3961129" y="18211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3961129" y="18288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3961129" y="18357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3961129" y="18427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3961129" y="18503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3961129" y="18573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3961129" y="18643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3961129" y="18719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3961129" y="18796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3961129" y="1885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3961129" y="18935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3961129" y="19011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3961129" y="19075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3961129" y="19151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3961129" y="19227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3961129" y="19291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3961129" y="19367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3961129" y="19443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3961129" y="19507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3961129" y="19583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3961129" y="19659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3961129" y="19729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3961129" y="19799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3961129" y="19875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3961129" y="199453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3961129" y="20015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3961129" y="20091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3961129" y="20161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3961129" y="20231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3961129" y="2030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3961129" y="20377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3961129" y="20447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3961129" y="20523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3961129" y="20599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3961129" y="20662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3961129" y="20739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3961129" y="20815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3961129" y="20878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3961129" y="20955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3961129" y="21031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3961129" y="21101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3961129" y="21170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3961129" y="21247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3961129" y="21316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3961129" y="21386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3961129" y="21463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3961129" y="21532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3961129" y="21602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3961129" y="21678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3961129" y="21748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3961129" y="21818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3961129" y="21894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3961129" y="21964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3961129" y="2203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3961129" y="22110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3961129" y="22180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3961129" y="22250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3961129" y="22326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3961129" y="22402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3961129" y="22472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3961129" y="22542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3961129" y="22618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3961129" y="22688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3961129" y="22758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3961129" y="22834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3961129" y="22904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3961129" y="22974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3961129" y="23050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3961129" y="231203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3961129" y="23190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3961129" y="23266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3961129" y="23336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3961129" y="23406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3961129" y="2348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3961129" y="23552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3961129" y="23622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3961129" y="23698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3961129" y="23768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3961129" y="23837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3961129" y="23914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3961129" y="23983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3961129" y="24053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3961129" y="2413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3961129" y="24199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 txBox="1"/>
          <p:nvPr/>
        </p:nvSpPr>
        <p:spPr>
          <a:xfrm>
            <a:off x="4105911" y="1880870"/>
            <a:ext cx="93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1</a:t>
            </a:r>
            <a:r>
              <a:rPr spc="-10" dirty="0">
                <a:solidFill>
                  <a:srgbClr val="5A5148"/>
                </a:solidFill>
                <a:latin typeface="Times New Roman"/>
                <a:cs typeface="Times New Roman"/>
              </a:rPr>
              <a:t>-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He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x</a:t>
            </a:r>
            <a:r>
              <a:rPr spc="15" dirty="0">
                <a:solidFill>
                  <a:srgbClr val="5A5148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04" name="object 1804"/>
          <p:cNvSpPr/>
          <p:nvPr/>
        </p:nvSpPr>
        <p:spPr>
          <a:xfrm>
            <a:off x="5180329" y="16776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180329" y="16840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180329" y="16916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180329" y="16992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180329" y="17056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180329" y="1713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180329" y="17208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180329" y="17272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5180329" y="17348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180329" y="17424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180329" y="17487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180329" y="17564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180329" y="17640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180329" y="17703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180329" y="1778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180329" y="17856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80329" y="17919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180329" y="17995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180329" y="18072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180329" y="18135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180329" y="18211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180329" y="18288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180329" y="18357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180329" y="18427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180329" y="18503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180329" y="18573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180329" y="18643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180329" y="18719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180329" y="18796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180329" y="1885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180329" y="18935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180329" y="19011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180329" y="19075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180329" y="19151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180329" y="19227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180329" y="19291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180329" y="19367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180329" y="19443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180329" y="19507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180329" y="19583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180329" y="19659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180329" y="19729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180329" y="19799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180329" y="19875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180329" y="199453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180329" y="20015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180329" y="20091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180329" y="20161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180329" y="20231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180329" y="2030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180329" y="20377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180329" y="20447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180329" y="20523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180329" y="20599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180329" y="20662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180329" y="20739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180329" y="20815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180329" y="20878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180329" y="20955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180329" y="2103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180329" y="21101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80329" y="21170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80329" y="21247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80329" y="21316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80329" y="21386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180329" y="21463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180329" y="21532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180329" y="21602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180329" y="21678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180329" y="21748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180329" y="21818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180329" y="21894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180329" y="21964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180329" y="2203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180329" y="22110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180329" y="22180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180329" y="22250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180329" y="22326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180329" y="22402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180329" y="22472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180329" y="22542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180329" y="22618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180329" y="22688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180329" y="22758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180329" y="22834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180329" y="22904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180329" y="22974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180329" y="23050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180329" y="231203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180329" y="23190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180329" y="23266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180329" y="23336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180329" y="23406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180329" y="2348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180329" y="23552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180329" y="23622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180329" y="23698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329" y="23768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329" y="23837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180329" y="23914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180329" y="23983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180329" y="24053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180329" y="2413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180329" y="24199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648959" y="207795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68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 txBox="1"/>
          <p:nvPr/>
        </p:nvSpPr>
        <p:spPr>
          <a:xfrm>
            <a:off x="5405120" y="1880870"/>
            <a:ext cx="924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7825" algn="l"/>
                <a:tab pos="681355" algn="l"/>
              </a:tabLst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	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&gt;	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π*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10" name="object 1910"/>
          <p:cNvSpPr/>
          <p:nvPr/>
        </p:nvSpPr>
        <p:spPr>
          <a:xfrm>
            <a:off x="6551929" y="16776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551929" y="16840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551929" y="16916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551929" y="16992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551929" y="17056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551929" y="1713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551929" y="17208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551929" y="17272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551929" y="17348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551929" y="17424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551929" y="17487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551929" y="17564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551929" y="17640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551929" y="17703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551929" y="1778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551929" y="17856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551929" y="17919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551929" y="17995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51929" y="18072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51929" y="18135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551929" y="18211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551929" y="18288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551929" y="18357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551929" y="18427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51929" y="18503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51929" y="18573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551929" y="18643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551929" y="18719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551929" y="18796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551929" y="1885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551929" y="18935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551929" y="19011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551929" y="19075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551929" y="19151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551929" y="19227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551929" y="19291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551929" y="19367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551929" y="19443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551929" y="19507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551929" y="19583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51929" y="19659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51929" y="19729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51929" y="19799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51929" y="19875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51929" y="199453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51929" y="20015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51929" y="20091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51929" y="20161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551929" y="20231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551929" y="2030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551929" y="20377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551929" y="20447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551929" y="20523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551929" y="20599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551929" y="20662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551929" y="20739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551929" y="20815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551929" y="20878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51929" y="20955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51929" y="21031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51929" y="21101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51929" y="21170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551929" y="21247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551929" y="21316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551929" y="21386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551929" y="21463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551929" y="21532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551929" y="21602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551929" y="21678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551929" y="21748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551929" y="21818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551929" y="21894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551929" y="21964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551929" y="2203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551929" y="22110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551929" y="22180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551929" y="22250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551929" y="22326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551929" y="22402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551929" y="22472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551929" y="22542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551929" y="22618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551929" y="22688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551929" y="22758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551929" y="22834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551929" y="22904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551929" y="22974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551929" y="23050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551929" y="231203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551929" y="23190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551929" y="23266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551929" y="23336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551929" y="23406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551929" y="2348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551929" y="23552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551929" y="23622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551929" y="23698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551929" y="23768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551929" y="23837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551929" y="23914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551929" y="23983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551929" y="24053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551929" y="2413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551929" y="24199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 txBox="1"/>
          <p:nvPr/>
        </p:nvSpPr>
        <p:spPr>
          <a:xfrm>
            <a:off x="6940550" y="188087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180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15" name="object 2015"/>
          <p:cNvSpPr/>
          <p:nvPr/>
        </p:nvSpPr>
        <p:spPr>
          <a:xfrm>
            <a:off x="7694929" y="16776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7694929" y="16840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7694929" y="16916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7694929" y="16992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7694929" y="17056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7694929" y="1713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7694929" y="17208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7694929" y="17272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7694929" y="17348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7694929" y="17424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7694929" y="17487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7694929" y="17564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7694929" y="17640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7694929" y="17703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7694929" y="1778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7694929" y="17856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7694929" y="17919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7694929" y="17995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7694929" y="18072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7694929" y="18135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7694929" y="18211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7694929" y="18288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7694929" y="18357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7694929" y="18427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7694929" y="18503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7694929" y="18573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7694929" y="18643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7694929" y="18719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7694929" y="18796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7694929" y="1885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7694929" y="18935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7694929" y="19011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7694929" y="19075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7694929" y="19151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7694929" y="19227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7694929" y="19291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7694929" y="19367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7694929" y="19443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7694929" y="19507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7694929" y="19583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694929" y="19659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7694929" y="19729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7694929" y="19799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7694929" y="19875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7694929" y="199453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7694929" y="20015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7694929" y="20091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7694929" y="20161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7694929" y="20231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7694929" y="2030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7694929" y="20377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7694929" y="20447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7694929" y="20523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7694929" y="20599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7694929" y="20662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7694929" y="20739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7694929" y="20815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7694929" y="20878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7694929" y="20955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7694929" y="21031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7694929" y="21101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7694929" y="21170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7694929" y="21247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7694929" y="21316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7694929" y="21386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7694929" y="21463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7694929" y="21532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7694929" y="21602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7694929" y="21678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7694929" y="21748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7694929" y="21818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7694929" y="21894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7694929" y="21964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7694929" y="2203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7694929" y="22110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7694929" y="22180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7694929" y="22250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7694929" y="22326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7694929" y="22402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7694929" y="22472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7694929" y="22542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7694929" y="22618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7694929" y="22688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7694929" y="22758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7694929" y="22834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7694929" y="22904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7694929" y="22974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7694929" y="23050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7694929" y="231203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7694929" y="23190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7694929" y="23266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7694929" y="23336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7694929" y="23406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7694929" y="2348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7694929" y="23552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7694929" y="23622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7694929" y="23698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7694929" y="23768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7694929" y="23837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7694929" y="23914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7694929" y="23983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7694929" y="24053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7694929" y="2413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7694929" y="24199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 txBox="1"/>
          <p:nvPr/>
        </p:nvSpPr>
        <p:spPr>
          <a:xfrm>
            <a:off x="7851140" y="1880870"/>
            <a:ext cx="65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10,000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20" name="object 2120"/>
          <p:cNvSpPr/>
          <p:nvPr/>
        </p:nvSpPr>
        <p:spPr>
          <a:xfrm>
            <a:off x="8660130" y="16776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F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8660130" y="16840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8660130" y="16916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8660130" y="16992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C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8660130" y="17056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BF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8660130" y="1713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8660130" y="17208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8660130" y="17272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9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8660130" y="17348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8F8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8660130" y="17424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7F7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8660130" y="17487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8660130" y="17564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8660130" y="17640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5F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8660130" y="17703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8660130" y="1778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8660130" y="17856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3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8660130" y="17919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8660130" y="17995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1F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8660130" y="18072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8660130" y="18135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F0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8660130" y="18211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8660130" y="18288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8660130" y="18357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8660130" y="18427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8660130" y="18503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8660130" y="18573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8660130" y="18643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8660130" y="18719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A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8660130" y="18796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8660130" y="1885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8E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8660130" y="18935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8660130" y="19011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8660130" y="19075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8660130" y="19151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8660130" y="19227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4E4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8660130" y="19291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8660130" y="19367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8660130" y="19443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8660130" y="19507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E1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8660130" y="19583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1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8660130" y="19659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8660130" y="19729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8660130" y="19799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8660130" y="19875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8660130" y="199453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8660130" y="20015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8660130" y="20091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BD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8660130" y="20161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8660130" y="20231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8660130" y="2030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8660130" y="20377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8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8660130" y="20447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8660130" y="20523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8660130" y="20599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8660130" y="20662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6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8660130" y="20739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8660130" y="20815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8660130" y="20878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8660130" y="20955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3D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8660130" y="21031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8660130" y="21101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8660130" y="21170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8660130" y="21247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8660130" y="21316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8660130" y="21386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8660130" y="21463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8660130" y="21532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D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8660130" y="21602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8660130" y="21678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8660130" y="21748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8660130" y="21818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8660130" y="21894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8660130" y="21964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8660130" y="2203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8660130" y="22110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8660130" y="22180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6C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8660130" y="22250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8660130" y="22326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4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8660130" y="22402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8660130" y="22472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8660130" y="22542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8660130" y="22618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8660130" y="22688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8660130" y="22758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8660130" y="22834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8660130" y="22904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E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8660130" y="22974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8660130" y="23050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DB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8660130" y="231203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8660130" y="23190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B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8660130" y="23266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8660130" y="23336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8660130" y="23406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9B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8660130" y="2348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8660130" y="23552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8660130" y="23622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7B5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8660130" y="23698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6B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8660130" y="23768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5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8660130" y="23837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8660130" y="23914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8660130" y="23983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3B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8660130" y="24053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19">
            <a:solidFill>
              <a:srgbClr val="B2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8660130" y="2413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762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8660130" y="24199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 txBox="1"/>
          <p:nvPr/>
        </p:nvSpPr>
        <p:spPr>
          <a:xfrm>
            <a:off x="8945880" y="188087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exane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25" name="object 2225"/>
          <p:cNvSpPr/>
          <p:nvPr/>
        </p:nvSpPr>
        <p:spPr>
          <a:xfrm>
            <a:off x="2286000" y="24218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286000" y="24269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286000" y="24358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286000" y="24447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286000" y="24536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286000" y="24625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286000" y="24720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286000" y="24809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286000" y="24904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286000" y="24993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286000" y="2508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286000" y="25171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286000" y="25266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2286000" y="25355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2286000" y="25444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2286000" y="25539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2286000" y="25628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2286000" y="25717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2286000" y="25806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286000" y="25901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2286000" y="25996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286000" y="26085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2286000" y="26174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286000" y="26263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2286000" y="26358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286000" y="26454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2286000" y="26543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2286000" y="26631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2286000" y="26720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286000" y="26809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286000" y="26904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2286000" y="26993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2286000" y="27089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2286000" y="27178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2286000" y="27266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2286000" y="27355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286000" y="27444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2286000" y="27539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286000" y="27635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286000" y="27724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286000" y="27813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2286000" y="27901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2286000" y="27997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2286000" y="28092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2286000" y="28181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2286000" y="28270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2286000" y="28359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286000" y="28448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286000" y="28543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2286000" y="286321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2286000" y="28727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286000" y="28816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286000" y="28905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286000" y="289941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2286000" y="29083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286000" y="29178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286000" y="29273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2286000" y="29362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2286000" y="29451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286000" y="29540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2286000" y="29635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2286000" y="29730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286000" y="29819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2286000" y="29908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2286000" y="29997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2286000" y="30092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2286000" y="30181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2286000" y="30270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2286000" y="30365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286000" y="30454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2286000" y="30543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286000" y="30632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2286000" y="307276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2286000" y="30816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286000" y="30911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286000" y="31000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2286000" y="31089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2286000" y="31178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2286000" y="312673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286000" y="3136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286000" y="31457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2286000" y="31546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2286000" y="31635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2286000" y="317246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2286000" y="31819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286000" y="31908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286000" y="32004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286000" y="320928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2286000" y="32181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2286000" y="32270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2286000" y="32365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2286000" y="324548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2286000" y="32543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2286000" y="3263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2286000" y="32727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2286000" y="32816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2286000" y="32905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2286000" y="33000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2286000" y="33096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2286000" y="33185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2286000" y="33274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2286000" y="33362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2286000" y="33458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286000" y="33553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286000" y="3364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286000" y="33731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286000" y="33820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286000" y="3390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286000" y="34004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286000" y="34093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286000" y="34188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286000" y="3427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286000" y="34366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286000" y="34455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286000" y="34544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286000" y="34639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286000" y="3473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286000" y="34823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286000" y="3491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286000" y="35001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286000" y="35096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286000" y="35191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286000" y="35280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2286000" y="3536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2286000" y="35458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2286000" y="3554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286000" y="35642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286000" y="35731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2286000" y="35826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2286000" y="35915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2286000" y="3600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2286000" y="36093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2286000" y="3618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2286000" y="36277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2286000" y="36372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2286000" y="36461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2286000" y="36550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2286000" y="3663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2286000" y="36734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2286000" y="3683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2286000" y="36918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286000" y="37007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286000" y="37096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286000" y="37191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286000" y="37280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286000" y="37369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286000" y="37465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286000" y="37553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286000" y="37642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286000" y="37731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 txBox="1"/>
          <p:nvPr/>
        </p:nvSpPr>
        <p:spPr>
          <a:xfrm>
            <a:off x="2887980" y="2936240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=O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376" name="object 2376"/>
          <p:cNvSpPr/>
          <p:nvPr/>
        </p:nvSpPr>
        <p:spPr>
          <a:xfrm>
            <a:off x="3961129" y="24447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3961129" y="24536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3961129" y="24625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3961129" y="24720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3961129" y="24809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3961129" y="24904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3961129" y="24993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3961129" y="25082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3961129" y="25171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3961129" y="25266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3961129" y="25355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3961129" y="25444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3961129" y="25539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3961129" y="25628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3961129" y="25717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3961129" y="25806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3961129" y="25901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3961129" y="25996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3961129" y="26085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3961129" y="26174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3961129" y="26263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3961129" y="26358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3961129" y="26454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3961129" y="26543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3961129" y="26631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3961129" y="26720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3961129" y="26809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3961129" y="26904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3961129" y="26993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3961129" y="27089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3961129" y="27178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3961129" y="27266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3961129" y="27355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3961129" y="27444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3961129" y="27539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3961129" y="27635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3961129" y="27724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3961129" y="27813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3961129" y="27901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3961129" y="27997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3961129" y="28092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3961129" y="28181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3961129" y="28270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3961129" y="28359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3961129" y="28448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3961129" y="28543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3961129" y="286321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3961129" y="28727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3961129" y="28816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3961129" y="28905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3961129" y="289941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3961129" y="29083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3961129" y="29178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3961129" y="29273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3961129" y="29362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3961129" y="29451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3961129" y="29540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3961129" y="29635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3961129" y="29730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3961129" y="29819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3961129" y="29908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3961129" y="29997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3961129" y="30092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3961129" y="30181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3961129" y="30270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3961129" y="30365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3961129" y="30454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3961129" y="30543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3961129" y="30632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3961129" y="307276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3961129" y="30816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961129" y="30911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3961129" y="31000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3961129" y="31089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3961129" y="31178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3961129" y="312673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3961129" y="31369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3961129" y="31457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3961129" y="31546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3961129" y="31635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3961129" y="317246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3961129" y="31819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3961129" y="31908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3961129" y="32004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3961129" y="320928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3961129" y="32181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3961129" y="32270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3961129" y="32365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3961129" y="324548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3961129" y="32543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3961129" y="32639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3961129" y="32727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3961129" y="32816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3961129" y="32905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3961129" y="33000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3961129" y="33096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3961129" y="33185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3961129" y="33274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3961129" y="33362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3961129" y="33458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3961129" y="33553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3961129" y="3364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3961129" y="33731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3961129" y="33820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3961129" y="33909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3961129" y="34004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3961129" y="34093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3961129" y="34188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3961129" y="3427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3961129" y="34366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3961129" y="34455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3961129" y="34544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3961129" y="34639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3961129" y="3473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3961129" y="34823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3961129" y="3491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3961129" y="35001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3961129" y="35096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3961129" y="35191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3961129" y="35280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3961129" y="3536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3961129" y="35458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3961129" y="3554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3961129" y="35642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3961129" y="35731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3961129" y="35826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3961129" y="35915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3961129" y="3600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3961129" y="36093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3961129" y="3618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3961129" y="36277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3961129" y="36372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3961129" y="36461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3961129" y="36550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3961129" y="3663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3961129" y="36734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3961129" y="3683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3961129" y="36918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3961129" y="37007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3961129" y="37096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3961129" y="37191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3961129" y="37280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3961129" y="37369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3961129" y="37465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3961129" y="37553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3961129" y="37642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3961129" y="37731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 txBox="1"/>
          <p:nvPr/>
        </p:nvSpPr>
        <p:spPr>
          <a:xfrm>
            <a:off x="4208780" y="2936240"/>
            <a:ext cx="725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han</a:t>
            </a:r>
            <a:r>
              <a:rPr spc="10" dirty="0">
                <a:solidFill>
                  <a:srgbClr val="5A5148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524" name="object 2524"/>
          <p:cNvSpPr/>
          <p:nvPr/>
        </p:nvSpPr>
        <p:spPr>
          <a:xfrm>
            <a:off x="5180329" y="24447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180329" y="24536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180329" y="24625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180329" y="24720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180329" y="24809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180329" y="24904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180329" y="24993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180329" y="25082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180329" y="25171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180329" y="25266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180329" y="25355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180329" y="25444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180329" y="25539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180329" y="25628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180329" y="25717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180329" y="25806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180329" y="25901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180329" y="25996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180329" y="26085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180329" y="26174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180329" y="26263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180329" y="26358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180329" y="26454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180329" y="26543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180329" y="26631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180329" y="26720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180329" y="26809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180329" y="26904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180329" y="26993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180329" y="27089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180329" y="27178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180329" y="27266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180329" y="27355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180329" y="27444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180329" y="27539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80329" y="27635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180329" y="27724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80329" y="27813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80329" y="27901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80329" y="27997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80329" y="28092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180329" y="28181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180329" y="28270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180329" y="28359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180329" y="28448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180329" y="28543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180329" y="286321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180329" y="28727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180329" y="28816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180329" y="28905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180329" y="289941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180329" y="29083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180329" y="29178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180329" y="29273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180329" y="29362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180329" y="29451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180329" y="29540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180329" y="29635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180329" y="29730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180329" y="29819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180329" y="29908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180329" y="29997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180329" y="30092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180329" y="30181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180329" y="30270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180329" y="30365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180329" y="30454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180329" y="30543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180329" y="30632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180329" y="30727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180329" y="30816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180329" y="30911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180329" y="31000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180329" y="31089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180329" y="31178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180329" y="312673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180329" y="31369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180329" y="31457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180329" y="31546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180329" y="31635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180329" y="317246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180329" y="31819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180329" y="31908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180329" y="32004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180329" y="320928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180329" y="32181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180329" y="32270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180329" y="32365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180329" y="324548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180329" y="32543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180329" y="32639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180329" y="32727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180329" y="32816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180329" y="32905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180329" y="33000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180329" y="33096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180329" y="33185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180329" y="33274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180329" y="33362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180329" y="33458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180329" y="33553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180329" y="3364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180329" y="3373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180329" y="33820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180329" y="33909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180329" y="34004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180329" y="34093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180329" y="34188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180329" y="3427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180329" y="34366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180329" y="34455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180329" y="34544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180329" y="34639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180329" y="3473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180329" y="34823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180329" y="3491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180329" y="3500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180329" y="35096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180329" y="35191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180329" y="35280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180329" y="3536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180329" y="35458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180329" y="3554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180329" y="35642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180329" y="35731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180329" y="35826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180329" y="35915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180329" y="3600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180329" y="36093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180329" y="3618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180329" y="36277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180329" y="36372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180329" y="36461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180329" y="36550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180329" y="3663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180329" y="36734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180329" y="3683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180329" y="36918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180329" y="37007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180329" y="37096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180329" y="37191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180329" y="37280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180329" y="37369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180329" y="37465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180329" y="37553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180329" y="37642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80329" y="37731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678170" y="300632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80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 txBox="1"/>
          <p:nvPr/>
        </p:nvSpPr>
        <p:spPr>
          <a:xfrm>
            <a:off x="5434329" y="2809240"/>
            <a:ext cx="86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6555" algn="l"/>
              </a:tabLst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n	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&gt;</a:t>
            </a:r>
            <a:r>
              <a:rPr b="1" spc="37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π*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73" name="object 2673"/>
          <p:cNvSpPr/>
          <p:nvPr/>
        </p:nvSpPr>
        <p:spPr>
          <a:xfrm>
            <a:off x="5678170" y="325905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68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 txBox="1"/>
          <p:nvPr/>
        </p:nvSpPr>
        <p:spPr>
          <a:xfrm>
            <a:off x="5434329" y="3061970"/>
            <a:ext cx="86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7825" algn="l"/>
              </a:tabLst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	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&gt;</a:t>
            </a:r>
            <a:r>
              <a:rPr b="1" spc="36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π*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75" name="object 2675"/>
          <p:cNvSpPr/>
          <p:nvPr/>
        </p:nvSpPr>
        <p:spPr>
          <a:xfrm>
            <a:off x="6551929" y="24447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6551929" y="24536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6551929" y="24625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6551929" y="24720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6551929" y="24809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6551929" y="24904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6551929" y="24993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6551929" y="25082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6551929" y="25171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6551929" y="25266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6551929" y="25355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6551929" y="25444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6551929" y="25539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6551929" y="25628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6551929" y="25717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6551929" y="25806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6551929" y="25901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6551929" y="25996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6551929" y="26085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6551929" y="26174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6551929" y="26263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6551929" y="26358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6551929" y="26454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6551929" y="26543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6551929" y="26631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6551929" y="26720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6551929" y="26809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6551929" y="26904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6551929" y="26993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6551929" y="27089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6551929" y="27178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6551929" y="27266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6551929" y="27355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6551929" y="27444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6551929" y="27539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6551929" y="27635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6551929" y="27724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6551929" y="27813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6551929" y="27901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6551929" y="27997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6551929" y="28092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6551929" y="28181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6551929" y="28270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6551929" y="28359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6551929" y="28448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6551929" y="28543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6551929" y="286321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6551929" y="28727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6551929" y="28816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6551929" y="28905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6551929" y="289941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6551929" y="29083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6551929" y="29178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6551929" y="29273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6551929" y="29362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6551929" y="29451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6551929" y="29540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6551929" y="29635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6551929" y="29730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6551929" y="29819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6551929" y="29908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6551929" y="29997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6551929" y="30092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6551929" y="30181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6551929" y="30270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6551929" y="30365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6551929" y="30454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6551929" y="30543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6551929" y="30632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6551929" y="307276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6551929" y="30816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6551929" y="30911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6551929" y="31000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6551929" y="31089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6551929" y="31178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6551929" y="312673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6551929" y="31369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6551929" y="31457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6551929" y="31546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6551929" y="31635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6551929" y="317246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6551929" y="31819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6551929" y="31908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6551929" y="32004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6551929" y="320928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6551929" y="32181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6551929" y="32270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6551929" y="32365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6551929" y="324548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6551929" y="32543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6551929" y="32639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6551929" y="32727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6551929" y="32816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6551929" y="32905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6551929" y="33000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6551929" y="33096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6551929" y="33185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6551929" y="33274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6551929" y="33362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6551929" y="33458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6551929" y="33553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6551929" y="3364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6551929" y="33731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6551929" y="33820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6551929" y="33909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6551929" y="34004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6551929" y="34093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6551929" y="34188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6551929" y="3427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6551929" y="34366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6551929" y="34455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6551929" y="34544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6551929" y="34639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6551929" y="3473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6551929" y="34823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6551929" y="3491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6551929" y="35001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6551929" y="35096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6551929" y="35191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6551929" y="35280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6551929" y="3536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6551929" y="35458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6551929" y="3554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6551929" y="35642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6551929" y="35731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6551929" y="35826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6551929" y="35915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6551929" y="3600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6551929" y="36093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6551929" y="3618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6551929" y="36277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6551929" y="36372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6551929" y="36461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6551929" y="36550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6551929" y="3663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6551929" y="36734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6551929" y="3683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6551929" y="36918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6551929" y="37007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6551929" y="37096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6551929" y="37191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6551929" y="37280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6551929" y="37369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6551929" y="37465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6551929" y="37553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6551929" y="37642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6551929" y="37731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 txBox="1"/>
          <p:nvPr/>
        </p:nvSpPr>
        <p:spPr>
          <a:xfrm>
            <a:off x="6940550" y="280924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290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23" name="object 2823"/>
          <p:cNvSpPr txBox="1"/>
          <p:nvPr/>
        </p:nvSpPr>
        <p:spPr>
          <a:xfrm>
            <a:off x="6940550" y="306197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180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24" name="object 2824"/>
          <p:cNvSpPr/>
          <p:nvPr/>
        </p:nvSpPr>
        <p:spPr>
          <a:xfrm>
            <a:off x="7694929" y="24447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7694929" y="24536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7694929" y="24625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7694929" y="24720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7694929" y="24809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7694929" y="24904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7694929" y="24993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7694929" y="25082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7694929" y="25171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7694929" y="25266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7694929" y="25355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7694929" y="25444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7694929" y="25539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7694929" y="25628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7694929" y="25717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7694929" y="25806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7694929" y="25901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7694929" y="25996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7694929" y="26085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7694929" y="26174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7694929" y="26263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7694929" y="26358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7694929" y="26454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7694929" y="26543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7694929" y="26631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7694929" y="26720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7694929" y="26809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7694929" y="26904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7694929" y="26993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7694929" y="27089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7694929" y="27178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7694929" y="27266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7694929" y="27355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7694929" y="27444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7694929" y="27539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7694929" y="27635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7694929" y="27724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7694929" y="27813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7694929" y="27901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7694929" y="27997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7694929" y="28092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7694929" y="28181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7694929" y="28270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7694929" y="28359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7694929" y="28448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7694929" y="28543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7694929" y="286321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7694929" y="28727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7694929" y="28816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7694929" y="28905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7694929" y="289941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7694929" y="29083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7694929" y="29178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7694929" y="29273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7694929" y="29362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7694929" y="29451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7694929" y="29540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7694929" y="29635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7694929" y="29730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7694929" y="29819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7694929" y="29908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7694929" y="29997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7694929" y="30092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7694929" y="30181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7694929" y="30270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7694929" y="30365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7694929" y="30454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7694929" y="30543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7694929" y="30632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7694929" y="307276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7694929" y="30816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7694929" y="30911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7694929" y="31000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7694929" y="31089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7694929" y="31178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7694929" y="312673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7694929" y="31369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7694929" y="31457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7694929" y="31546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7694929" y="31635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7694929" y="317246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7694929" y="31819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7694929" y="31908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7694929" y="32004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7694929" y="320928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7694929" y="32181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7694929" y="32270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7694929" y="32365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7694929" y="324548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7694929" y="32543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7694929" y="32639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7694929" y="32727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7694929" y="32816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7694929" y="32905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7694929" y="33000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7694929" y="33096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7694929" y="33185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7694929" y="33274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7694929" y="33362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7694929" y="33458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7694929" y="33553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7694929" y="3364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7694929" y="33731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7694929" y="33820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7694929" y="33909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7694929" y="34004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7694929" y="34093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7694929" y="34188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7694929" y="3427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7694929" y="34366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7694929" y="34455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7694929" y="34544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7694929" y="34639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7694929" y="3473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7694929" y="34823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7694929" y="3491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7694929" y="35001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7694929" y="35096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7694929" y="35191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7694929" y="35280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7694929" y="3536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7694929" y="35458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7694929" y="3554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7694929" y="35642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7694929" y="35731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7694929" y="35826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7694929" y="35915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7694929" y="3600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7694929" y="36093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7694929" y="3618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7694929" y="36277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7694929" y="36372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7694929" y="36461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7694929" y="36550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7694929" y="3663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7694929" y="36734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7694929" y="3683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7694929" y="36918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7694929" y="37007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7694929" y="37096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7694929" y="37191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7694929" y="37280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7694929" y="37369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7694929" y="37465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7694929" y="37553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7694929" y="37642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7694929" y="37731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 txBox="1"/>
          <p:nvPr/>
        </p:nvSpPr>
        <p:spPr>
          <a:xfrm>
            <a:off x="8051800" y="280924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15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972" name="object 2972"/>
          <p:cNvSpPr txBox="1"/>
          <p:nvPr/>
        </p:nvSpPr>
        <p:spPr>
          <a:xfrm>
            <a:off x="7851140" y="3061970"/>
            <a:ext cx="65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10,000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973" name="object 2973"/>
          <p:cNvSpPr/>
          <p:nvPr/>
        </p:nvSpPr>
        <p:spPr>
          <a:xfrm>
            <a:off x="8660130" y="24447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8660130" y="24536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8660130" y="24625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8660130" y="24720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8660130" y="24809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8660130" y="24904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8660130" y="24993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8660130" y="25082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8660130" y="25171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8660130" y="25266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8660130" y="25355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8660130" y="25444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8660130" y="25539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8660130" y="25628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8660130" y="25717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8660130" y="25806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8660130" y="25901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8660130" y="25996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8660130" y="26085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8660130" y="26174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8660130" y="26263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8660130" y="26358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8660130" y="26454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8660130" y="26543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8660130" y="26631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8660130" y="26720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8660130" y="26809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8660130" y="26904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8660130" y="26993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8660130" y="27089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8660130" y="27178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8660130" y="27266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8660130" y="27355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8660130" y="27444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8660130" y="27539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8660130" y="27635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8660130" y="27724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8660130" y="27813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8660130" y="27901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8660130" y="27997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8660130" y="28092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8660130" y="28181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8660130" y="28270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8660130" y="28359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8660130" y="28448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8660130" y="28543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8660130" y="286321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8660130" y="28727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8660130" y="28816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8660130" y="28905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8660130" y="289941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8660130" y="29083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8660130" y="29178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8660130" y="29273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8660130" y="29362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8660130" y="29451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8660130" y="29540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8660130" y="29635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8660130" y="29730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8660130" y="29819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8660130" y="29908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8660130" y="29997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8660130" y="30092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8660130" y="30181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8660130" y="30270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8660130" y="30365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8660130" y="30454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8660130" y="30543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8660130" y="30632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8660130" y="307276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8660130" y="30816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8660130" y="30911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8660130" y="31000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8660130" y="31089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8660130" y="31178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8660130" y="312673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8660130" y="31369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8660130" y="31457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8660130" y="31546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8660130" y="31635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8660130" y="317246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8660130" y="31819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8660130" y="31908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8660130" y="32004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8660130" y="320928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8660130" y="32181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8660130" y="32270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8660130" y="32365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8660130" y="324548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8660130" y="32543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8660130" y="32639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8660130" y="32727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8660130" y="32816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8660130" y="32905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8660130" y="33000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8660130" y="33096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8660130" y="33185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8660130" y="33274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8660130" y="33362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8660130" y="33458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8660130" y="33553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8660130" y="3364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8660130" y="33731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8660130" y="33820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8660130" y="33909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8660130" y="34004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8660130" y="34093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8660130" y="34188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8660130" y="3427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8660130" y="34366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8660130" y="34455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8660130" y="34544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8660130" y="34639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8660130" y="3473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8660130" y="34823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8660130" y="3491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8660130" y="35001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8660130" y="35096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8660130" y="35191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8660130" y="35280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8660130" y="3536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8660130" y="35458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8660130" y="3554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8660130" y="35642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8660130" y="35731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8660130" y="35826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8660130" y="35915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8660130" y="3600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8660130" y="36093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8660130" y="3618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8660130" y="36277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8660130" y="36372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8660130" y="36461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8660130" y="36550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8660130" y="3663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8660130" y="36734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8660130" y="3683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8660130" y="36918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8660130" y="37007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8660130" y="37096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8660130" y="37191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8660130" y="37280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8660130" y="37369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8660130" y="37465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8660130" y="37553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8660130" y="37642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8660130" y="37731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 txBox="1"/>
          <p:nvPr/>
        </p:nvSpPr>
        <p:spPr>
          <a:xfrm>
            <a:off x="8945880" y="280924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exane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121" name="object 3121"/>
          <p:cNvSpPr txBox="1"/>
          <p:nvPr/>
        </p:nvSpPr>
        <p:spPr>
          <a:xfrm>
            <a:off x="8945880" y="306197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exane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122" name="object 3122"/>
          <p:cNvSpPr/>
          <p:nvPr/>
        </p:nvSpPr>
        <p:spPr>
          <a:xfrm>
            <a:off x="2286000" y="37757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2286000" y="37807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2286000" y="37896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2286000" y="37985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2286000" y="38080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2286000" y="38176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2286000" y="38265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2286000" y="38354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2286000" y="38442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2286000" y="38538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2286000" y="38627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2286000" y="3872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2286000" y="38811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2286000" y="38900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2286000" y="38989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2286000" y="39077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2286000" y="39173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2286000" y="39262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2286000" y="3935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2286000" y="39446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2286000" y="39535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2286000" y="39624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2286000" y="39712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2286000" y="3981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2286000" y="39903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2286000" y="3999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2286000" y="40081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286000" y="40170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286000" y="40265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86000" y="40354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286000" y="4044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286000" y="40538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286000" y="40627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286000" y="40716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286000" y="40811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86000" y="40900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86000" y="40989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86000" y="4108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286000" y="41173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286000" y="41262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286000" y="41351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286000" y="41446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286000" y="41541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286000" y="41630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286000" y="4171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286000" y="41808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86000" y="41903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86000" y="41992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86000" y="42087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86000" y="42176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286000" y="42265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286000" y="42354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286000" y="42449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286000" y="42538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286000" y="42627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286000" y="42722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286000" y="42811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286000" y="42900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286000" y="42989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286000" y="43084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286000" y="4318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286000" y="43268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286000" y="43357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286000" y="43446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286000" y="43541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286000" y="43630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286000" y="43726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286000" y="43815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286000" y="43903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286000" y="43992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286000" y="44081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286000" y="44176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286000" y="44265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286000" y="44361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286000" y="4445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286000" y="44538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286000" y="44627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286000" y="44723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286000" y="44818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286000" y="44907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286000" y="44996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286000" y="45085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286000" y="45180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286000" y="45269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286000" y="45364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286000" y="45453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286000" y="45542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286000" y="45631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286000" y="45720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286000" y="45815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286000" y="45904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286000" y="45999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286000" y="46088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286000" y="46177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286000" y="46266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286000" y="46355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286000" y="46456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286000" y="46545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286000" y="46634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286000" y="46723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2286000" y="46812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2286000" y="46907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2286000" y="47002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2286000" y="47091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2286000" y="47180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2286000" y="47269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2286000" y="47358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2286000" y="47453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2286000" y="47542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2286000" y="47631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2286000" y="47726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2286000" y="47815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2286000" y="479044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2286000" y="47993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2286000" y="48088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2286000" y="48183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2286000" y="48272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2286000" y="48361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2286000" y="48450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2286000" y="48545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2286000" y="48641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2286000" y="48729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2286000" y="48818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2286000" y="48907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2286000" y="48996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2286000" y="49091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286000" y="49180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286000" y="49269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286000" y="49364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286000" y="49453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286000" y="495427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286000" y="496315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286000" y="49726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286000" y="49822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286000" y="49911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286000" y="49999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286000" y="500887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286000" y="50184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286000" y="50272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286000" y="50368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286000" y="50457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286000" y="5054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286000" y="50634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286000" y="50730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9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286000" y="50819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286000" y="50907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286000" y="510032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286000" y="51092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286000" y="51181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286000" y="512699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0159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 txBox="1"/>
          <p:nvPr/>
        </p:nvSpPr>
        <p:spPr>
          <a:xfrm>
            <a:off x="2881630" y="4290059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N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=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273" name="object 3273"/>
          <p:cNvSpPr/>
          <p:nvPr/>
        </p:nvSpPr>
        <p:spPr>
          <a:xfrm>
            <a:off x="3961129" y="37985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3961129" y="38080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3961129" y="38176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3961129" y="38265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3961129" y="38354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3961129" y="38442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3961129" y="38538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3961129" y="38627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3961129" y="3872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3961129" y="38811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3961129" y="38900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3961129" y="38989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3961129" y="39077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3961129" y="39173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3961129" y="39262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3961129" y="3935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961129" y="39446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3961129" y="39535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3961129" y="39624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3961129" y="39712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3961129" y="3981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3961129" y="39903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3961129" y="3999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3961129" y="40081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3961129" y="40170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3961129" y="40265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3961129" y="40354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3961129" y="4044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3961129" y="40538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3961129" y="40627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3961129" y="40716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3961129" y="40811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3961129" y="40900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3961129" y="40989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3961129" y="4108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3961129" y="41173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3961129" y="41262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3961129" y="41351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3961129" y="41446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3961129" y="41541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3961129" y="41630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3961129" y="4171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3961129" y="41808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3961129" y="41903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3961129" y="41992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3961129" y="42087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3961129" y="42176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3961129" y="42265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3961129" y="42354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3961129" y="42449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3961129" y="42538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3961129" y="42627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3961129" y="42722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3961129" y="42811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3961129" y="42900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3961129" y="42989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3961129" y="43084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3961129" y="4318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3961129" y="43268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3961129" y="43357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3961129" y="43446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3961129" y="43541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3961129" y="43630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3961129" y="43726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3961129" y="43815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3961129" y="43903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3961129" y="43992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3961129" y="44081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3961129" y="44176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3961129" y="44265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3961129" y="44361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3961129" y="4445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3961129" y="44538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3961129" y="44627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3961129" y="44723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3961129" y="44818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3961129" y="44907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3961129" y="44996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3961129" y="45085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3961129" y="45180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3961129" y="45269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3961129" y="45364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3961129" y="45453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3961129" y="45542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3961129" y="45631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3961129" y="45720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3961129" y="45815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3961129" y="45904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3961129" y="45999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3961129" y="46088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3961129" y="46177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3961129" y="46266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3961129" y="46355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3961129" y="46456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3961129" y="46545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3961129" y="46634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3961129" y="46723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3961129" y="46812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3961129" y="46907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3961129" y="47002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3961129" y="47091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3961129" y="47180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3961129" y="47269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3961129" y="47358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3961129" y="47453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3961129" y="47542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3961129" y="47631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3961129" y="47726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3961129" y="47815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3961129" y="479044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3961129" y="479932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3961129" y="48088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3961129" y="48183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3961129" y="48272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3961129" y="48361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3961129" y="48450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3961129" y="48545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3961129" y="48641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3961129" y="48729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3961129" y="48818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3961129" y="48907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3961129" y="48996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3961129" y="49091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3961129" y="491807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3961129" y="49269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3961129" y="49364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3961129" y="49453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3961129" y="495427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3961129" y="496315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3961129" y="49726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3961129" y="49822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3961129" y="49911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3961129" y="49999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3961129" y="500887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3961129" y="50184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3961129" y="50272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3961129" y="50368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3961129" y="50457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3961129" y="50546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3961129" y="50634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3961129" y="50730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9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3961129" y="50819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3961129" y="50907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3961129" y="510032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3961129" y="51092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3961129" y="511810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3961129" y="512699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0159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 txBox="1"/>
          <p:nvPr/>
        </p:nvSpPr>
        <p:spPr>
          <a:xfrm>
            <a:off x="4089400" y="4163059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5A5148"/>
                </a:solidFill>
                <a:latin typeface="Times New Roman"/>
                <a:cs typeface="Times New Roman"/>
              </a:rPr>
              <a:t>N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i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tro</a:t>
            </a:r>
            <a:r>
              <a:rPr spc="-15" dirty="0">
                <a:solidFill>
                  <a:srgbClr val="5A5148"/>
                </a:solidFill>
                <a:latin typeface="Times New Roman"/>
                <a:cs typeface="Times New Roman"/>
              </a:rPr>
              <a:t>m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e</a:t>
            </a: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th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21" name="object 3421"/>
          <p:cNvSpPr txBox="1"/>
          <p:nvPr/>
        </p:nvSpPr>
        <p:spPr>
          <a:xfrm>
            <a:off x="4400551" y="4417059"/>
            <a:ext cx="34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ane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22" name="object 3422"/>
          <p:cNvSpPr/>
          <p:nvPr/>
        </p:nvSpPr>
        <p:spPr>
          <a:xfrm>
            <a:off x="5180329" y="37985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180329" y="38080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180329" y="38176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180329" y="38265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180329" y="38354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180329" y="38442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180329" y="38538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180329" y="38627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180329" y="3872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180329" y="3881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180329" y="38900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180329" y="38989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180329" y="39077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180329" y="39173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180329" y="39262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180329" y="3935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180329" y="39446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180329" y="39535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180329" y="39624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180329" y="39712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180329" y="3981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180329" y="39903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180329" y="3999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180329" y="4008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5180329" y="40170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180329" y="40265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180329" y="40354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5180329" y="4044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180329" y="40538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5180329" y="40627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180329" y="40716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180329" y="40811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5180329" y="40900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5180329" y="40989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5180329" y="4108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5180329" y="41173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5180329" y="41262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5180329" y="4135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5180329" y="41446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5180329" y="41541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5180329" y="41630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5180329" y="4171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5180329" y="41808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5180329" y="41903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5180329" y="41992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5180329" y="42087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5180329" y="42176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5180329" y="42265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5180329" y="42354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5180329" y="42449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5180329" y="42538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5180329" y="42627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5180329" y="42722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5180329" y="42811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5180329" y="42900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5180329" y="42989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5180329" y="43084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5180329" y="4318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5180329" y="43268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5180329" y="43357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5180329" y="43446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5180329" y="43541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5180329" y="43630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5180329" y="43726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5180329" y="43815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5180329" y="43903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5180329" y="43992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5180329" y="44081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5180329" y="44176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5180329" y="44265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5180329" y="44361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5180329" y="4445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5180329" y="44538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5180329" y="44627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5180329" y="44723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5180329" y="44818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5180329" y="44907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5180329" y="44996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5180329" y="45085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5180329" y="45180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5180329" y="45269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5180329" y="45364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5180329" y="45453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5180329" y="45542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5180329" y="45631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5180329" y="45720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5180329" y="45815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5180329" y="45904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5180329" y="45999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5180329" y="46088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5180329" y="46177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5180329" y="46266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5180329" y="46355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5180329" y="46456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5180329" y="46545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5180329" y="46634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5180329" y="46723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5180329" y="46812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5180329" y="46907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5180329" y="47002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5180329" y="47091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5180329" y="47180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5180329" y="47269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5180329" y="47358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5180329" y="47453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5180329" y="47542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5180329" y="47631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5180329" y="47726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5180329" y="47815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5180329" y="479044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5180329" y="479932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5180329" y="48088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5180329" y="48183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5180329" y="48272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180329" y="48361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5180329" y="48450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5180329" y="48545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5180329" y="48641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5180329" y="48729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5180329" y="48818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5180329" y="48907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5180329" y="48996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5180329" y="49091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5180329" y="49180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5180329" y="49269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5180329" y="49364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5180329" y="49453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5180329" y="495427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5180329" y="49631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5180329" y="49726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5180329" y="49822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5180329" y="49911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5180329" y="49999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5180329" y="500887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5180329" y="50184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5180329" y="50272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5180329" y="50368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5180329" y="50457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5180329" y="50546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5180329" y="50634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5180329" y="50730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9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5180329" y="50819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5180329" y="50907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5180329" y="51003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5180329" y="51092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180329" y="511810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180329" y="512699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0159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5678170" y="4360148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80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 txBox="1"/>
          <p:nvPr/>
        </p:nvSpPr>
        <p:spPr>
          <a:xfrm>
            <a:off x="5434329" y="4163059"/>
            <a:ext cx="86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6555" algn="l"/>
              </a:tabLst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n	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&gt;</a:t>
            </a:r>
            <a:r>
              <a:rPr b="1" spc="37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π*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71" name="object 3571"/>
          <p:cNvSpPr/>
          <p:nvPr/>
        </p:nvSpPr>
        <p:spPr>
          <a:xfrm>
            <a:off x="5678170" y="46141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68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 txBox="1"/>
          <p:nvPr/>
        </p:nvSpPr>
        <p:spPr>
          <a:xfrm>
            <a:off x="5434329" y="4417059"/>
            <a:ext cx="86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7825" algn="l"/>
              </a:tabLst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	</a:t>
            </a:r>
            <a:r>
              <a:rPr b="1" dirty="0">
                <a:solidFill>
                  <a:srgbClr val="5A5148"/>
                </a:solidFill>
                <a:latin typeface="Times New Roman"/>
                <a:cs typeface="Times New Roman"/>
              </a:rPr>
              <a:t>&gt;</a:t>
            </a:r>
            <a:r>
              <a:rPr b="1" spc="36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π*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73" name="object 3573"/>
          <p:cNvSpPr/>
          <p:nvPr/>
        </p:nvSpPr>
        <p:spPr>
          <a:xfrm>
            <a:off x="6551929" y="37985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6551929" y="38080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6551929" y="38176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6551929" y="38265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6551929" y="38354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6551929" y="38442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6551929" y="38538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6551929" y="38627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6551929" y="3872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6551929" y="38811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6551929" y="38900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6551929" y="38989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6551929" y="39077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6551929" y="39173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6551929" y="39262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6551929" y="3935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6551929" y="39446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6551929" y="39535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6551929" y="39624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6551929" y="39712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6551929" y="3981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6551929" y="39903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6551929" y="3999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6551929" y="40081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6551929" y="40170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6551929" y="40265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6551929" y="40354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6551929" y="4044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6551929" y="40538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6551929" y="40627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6551929" y="40716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6551929" y="40811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6551929" y="40900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6551929" y="40989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6551929" y="4108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6551929" y="41173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6551929" y="41262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6551929" y="41351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6551929" y="41446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6551929" y="41541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6551929" y="41630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6551929" y="4171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6551929" y="41808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6551929" y="41903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6551929" y="41992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6551929" y="42087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6551929" y="42176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6551929" y="42265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6551929" y="42354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6551929" y="42449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6551929" y="42538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6551929" y="42627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6551929" y="42722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6551929" y="42811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6551929" y="42900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6551929" y="42989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6551929" y="43084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6551929" y="4318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6551929" y="43268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6551929" y="43357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6551929" y="43446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551929" y="43541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551929" y="43630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6551929" y="43726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551929" y="43815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6551929" y="43903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551929" y="43992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6551929" y="44081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6551929" y="44176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6551929" y="44265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6551929" y="44361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6551929" y="4445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551929" y="44538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6551929" y="44627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551929" y="44723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6551929" y="44818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6551929" y="44907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6551929" y="44996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551929" y="45085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6551929" y="45180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551929" y="45269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6551929" y="45364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6551929" y="45453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551929" y="45542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551929" y="45631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6551929" y="45720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6551929" y="45815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551929" y="45904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551929" y="45999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6551929" y="46088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551929" y="46177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6551929" y="46266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6551929" y="46355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6551929" y="46456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6551929" y="46545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6551929" y="46634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6551929" y="46723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6551929" y="46812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6551929" y="46907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6551929" y="47002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6551929" y="47091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6551929" y="47180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6551929" y="47269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6551929" y="47358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6551929" y="47453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6551929" y="47542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6551929" y="47631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6551929" y="47726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6551929" y="47815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6551929" y="479044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6551929" y="479932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6551929" y="48088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6551929" y="48183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6551929" y="48272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6551929" y="48361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6551929" y="48450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6551929" y="48545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6551929" y="48641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6551929" y="48729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6551929" y="48818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6551929" y="48907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6551929" y="48996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6551929" y="49091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6551929" y="491807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6551929" y="49269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6551929" y="49364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6551929" y="49453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6551929" y="495427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6551929" y="496315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6551929" y="49726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6551929" y="49822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6551929" y="49911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6551929" y="49999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6551929" y="500887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6551929" y="50184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6551929" y="50272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6551929" y="50368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6551929" y="50457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6551929" y="50546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6551929" y="50634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6551929" y="50730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9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6551929" y="50819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6551929" y="50907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6551929" y="510032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551929" y="51092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551929" y="511810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6551929" y="512699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0159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 txBox="1"/>
          <p:nvPr/>
        </p:nvSpPr>
        <p:spPr>
          <a:xfrm>
            <a:off x="6940550" y="4163059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275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721" name="object 3721"/>
          <p:cNvSpPr txBox="1"/>
          <p:nvPr/>
        </p:nvSpPr>
        <p:spPr>
          <a:xfrm>
            <a:off x="6940550" y="4417059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200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722" name="object 3722"/>
          <p:cNvSpPr/>
          <p:nvPr/>
        </p:nvSpPr>
        <p:spPr>
          <a:xfrm>
            <a:off x="7694929" y="37985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7694929" y="38080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7694929" y="38176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7694929" y="38265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7694929" y="38354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7694929" y="38442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7694929" y="38538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7694929" y="38627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7694929" y="3872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7694929" y="38811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7694929" y="38900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7694929" y="38989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7694929" y="39077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7694929" y="39173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7694929" y="39262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7694929" y="3935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7694929" y="39446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7694929" y="39535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7694929" y="39624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7694929" y="39712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7694929" y="3981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7694929" y="39903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694929" y="3999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7694929" y="40081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7694929" y="40170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7694929" y="40265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7694929" y="40354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7694929" y="4044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7694929" y="40538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7694929" y="40627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7694929" y="40716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7694929" y="40811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7694929" y="40900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7694929" y="40989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7694929" y="4108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7694929" y="41173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7694929" y="41262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7694929" y="41351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7694929" y="41446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7694929" y="41541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7694929" y="41630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7694929" y="4171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7694929" y="41808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7694929" y="41903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7694929" y="41992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7694929" y="42087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7694929" y="42176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7694929" y="42265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7694929" y="42354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7694929" y="42449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7694929" y="42538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7694929" y="42627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7694929" y="42722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7694929" y="42811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7694929" y="42900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7694929" y="42989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7694929" y="43084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7694929" y="4318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7694929" y="43268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7694929" y="43357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7694929" y="43446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7694929" y="43541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7694929" y="43630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7694929" y="43726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7694929" y="43815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7694929" y="43903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7694929" y="43992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7694929" y="44081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7694929" y="44176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7694929" y="44265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7694929" y="44361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7694929" y="4445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7694929" y="44538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7694929" y="44627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7694929" y="44723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7694929" y="44818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7694929" y="44907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7694929" y="44996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7694929" y="45085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7694929" y="45180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7694929" y="45269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7694929" y="45364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7694929" y="45453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7694929" y="45542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7694929" y="45631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7694929" y="45720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7694929" y="45815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7694929" y="45904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7694929" y="45999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7694929" y="46088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7694929" y="46177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7694929" y="46266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7694929" y="46355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7694929" y="46456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7694929" y="46545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7694929" y="46634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7694929" y="46723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7694929" y="46812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7694929" y="46907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7694929" y="47002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7694929" y="47091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7694929" y="47180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7694929" y="47269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7694929" y="47358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7694929" y="47453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7694929" y="47542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7694929" y="47631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7694929" y="47726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7694929" y="47815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7694929" y="479044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7694929" y="479932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7694929" y="48088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7694929" y="48183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7694929" y="48272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7694929" y="48361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7694929" y="48450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7694929" y="48545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7694929" y="48641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7694929" y="48729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7694929" y="48818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7694929" y="48907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7694929" y="48996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7694929" y="49091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7694929" y="491807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7694929" y="49269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7694929" y="49364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7694929" y="49453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7694929" y="495427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7694929" y="496315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7694929" y="49726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7694929" y="49822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7694929" y="49911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7694929" y="49999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7694929" y="500887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7694929" y="50184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7694929" y="50272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7694929" y="50368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7694929" y="50457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7694929" y="50546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7694929" y="50634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7694929" y="50730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9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7694929" y="50819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7694929" y="50907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7694929" y="510032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7694929" y="51092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7694929" y="511810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7694929" y="512699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0159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 txBox="1"/>
          <p:nvPr/>
        </p:nvSpPr>
        <p:spPr>
          <a:xfrm>
            <a:off x="8051800" y="416305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17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870" name="object 3870"/>
          <p:cNvSpPr txBox="1"/>
          <p:nvPr/>
        </p:nvSpPr>
        <p:spPr>
          <a:xfrm>
            <a:off x="7908290" y="4417059"/>
            <a:ext cx="54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5</a:t>
            </a:r>
            <a:r>
              <a:rPr spc="5" dirty="0">
                <a:solidFill>
                  <a:srgbClr val="5A5148"/>
                </a:solidFill>
                <a:latin typeface="Times New Roman"/>
                <a:cs typeface="Times New Roman"/>
              </a:rPr>
              <a:t>,</a:t>
            </a:r>
            <a:r>
              <a:rPr dirty="0">
                <a:solidFill>
                  <a:srgbClr val="5A5148"/>
                </a:solidFill>
                <a:latin typeface="Times New Roman"/>
                <a:cs typeface="Times New Roman"/>
              </a:rPr>
              <a:t>000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871" name="object 3871"/>
          <p:cNvSpPr/>
          <p:nvPr/>
        </p:nvSpPr>
        <p:spPr>
          <a:xfrm>
            <a:off x="8660130" y="37985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8660130" y="38080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DFD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8660130" y="38176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CF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8660130" y="38265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8660130" y="38354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8660130" y="38442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BFB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8660130" y="38538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AF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8660130" y="38627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AFA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8660130" y="3872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8660130" y="38811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9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8660130" y="38900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8F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8660130" y="38989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8F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8660130" y="39077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8660130" y="39173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8660130" y="39262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8660130" y="3935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6F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8660130" y="39446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5F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8660130" y="39535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4F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8660130" y="39624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4F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8660130" y="39712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3F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8660130" y="3981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3F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8660130" y="39903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2F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8660130" y="3999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8660130" y="40081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F1F1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8660130" y="40170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F1F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8660130" y="40265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F0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8660130" y="40354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8660130" y="4044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FE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8660130" y="40538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FE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8660130" y="40627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EEE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8660130" y="40716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8660130" y="40811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DE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8660130" y="40900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DE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8660130" y="40989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CE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8660130" y="4108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8660130" y="41173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BEB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8660130" y="41262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AE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8660130" y="41351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AE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8660130" y="41446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8660130" y="41541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9E8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8660130" y="41630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8E8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8660130" y="4171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8E7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8660130" y="41808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7E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8660130" y="41903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7E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8660130" y="41992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6E6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8660130" y="42087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6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8660130" y="42176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5E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8660130" y="42265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5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8660130" y="42354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4E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8660130" y="42449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4E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8660130" y="42538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E3E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8660130" y="42627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3E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8660130" y="42722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2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8660130" y="42811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2E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8660130" y="42900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E1E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8660130" y="42989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E0E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8660130" y="43084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E0D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8660130" y="4318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FD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8660130" y="43268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FDE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8660130" y="43357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ED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8660130" y="43446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ED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8660130" y="43541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DD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8660130" y="43630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DD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8660130" y="43726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CDB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8660130" y="43815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CD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8660130" y="43903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BD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8660130" y="43992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BD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8660130" y="44081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8660130" y="44176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AD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8660130" y="44265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9D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8660130" y="44361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9D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8660130" y="4445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8D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8660130" y="44538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8D7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8660130" y="44627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7D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8660130" y="44723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6D5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8660130" y="44818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8660130" y="44907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5D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8660130" y="44996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5D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8660130" y="45085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4D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8660130" y="45180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8660130" y="45269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3D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8660130" y="45364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3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8660130" y="45453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2D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8660130" y="45542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2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8660130" y="45631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D1D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8660130" y="45720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D1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8660130" y="45815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D0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8660130" y="45904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D0C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8660130" y="45999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F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8660130" y="46088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8660130" y="46177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8660130" y="46266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8660130" y="46355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8660130" y="46456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C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8660130" y="46545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CCC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8660130" y="46634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CC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8660130" y="46723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CC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8660130" y="46812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AC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8660130" y="46907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AC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8660130" y="47002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9C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8660130" y="47091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9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8660130" y="47180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8C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8660130" y="47269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8C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8660130" y="47358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7C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8660130" y="47453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7C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8660130" y="47542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6C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8660130" y="47631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C6C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8660130" y="47726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5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8660130" y="47815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5C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8660130" y="479044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4C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8660130" y="479932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4C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8660130" y="48088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3C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8660130" y="48183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2C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8660130" y="48272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2C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8660130" y="48361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C1C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8660130" y="48450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1BF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8660130" y="48545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C0B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8660130" y="48641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C0BE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8660130" y="48729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FB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8660130" y="48818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FB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8660130" y="48907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8660130" y="48996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EB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8660130" y="49091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DB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8660130" y="491807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DBB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8660130" y="49269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8660130" y="49364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CB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8660130" y="49453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BB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8660130" y="495427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8660130" y="496315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8660130" y="49726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AB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8660130" y="49822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9B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8660130" y="49911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8660130" y="49999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8660130" y="500887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7B6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8660130" y="50184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7B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8660130" y="50272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6B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8660130" y="50368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8660130" y="50457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5B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8660130" y="50546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5B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8660130" y="50634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8660130" y="50730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9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8660130" y="50819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8660130" y="50907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8889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8660130" y="510032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8660130" y="51092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2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8660130" y="511810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60">
            <a:solidFill>
              <a:srgbClr val="B1A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8660130" y="512699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0159">
            <a:solidFill>
              <a:srgbClr val="B1AF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 txBox="1"/>
          <p:nvPr/>
        </p:nvSpPr>
        <p:spPr>
          <a:xfrm>
            <a:off x="8933181" y="4163059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ethanol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019" name="object 4019"/>
          <p:cNvSpPr txBox="1"/>
          <p:nvPr/>
        </p:nvSpPr>
        <p:spPr>
          <a:xfrm>
            <a:off x="8933181" y="4417059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5A5148"/>
                </a:solidFill>
                <a:latin typeface="Times New Roman"/>
                <a:cs typeface="Times New Roman"/>
              </a:rPr>
              <a:t>ethanol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020" name="object 4020"/>
          <p:cNvSpPr/>
          <p:nvPr/>
        </p:nvSpPr>
        <p:spPr>
          <a:xfrm>
            <a:off x="2286000" y="512952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2286000" y="512952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2286000" y="51409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2286000" y="51581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2286000" y="51625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2286000" y="51739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C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2286000" y="519112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2286000" y="52025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2286000" y="52070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B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2286000" y="521842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2286000" y="52298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2286000" y="52470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2286000" y="52514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9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2286000" y="52628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8F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2286000" y="527430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8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2286000" y="52914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2286000" y="530225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270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2286000" y="53130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2286000" y="531875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2286000" y="53289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5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2286000" y="53403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2286000" y="53517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2286000" y="536320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3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2286000" y="53733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F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2286000" y="53848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2286000" y="54019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2286000" y="540765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1F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2286000" y="54178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2286000" y="54292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0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2286000" y="54463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2286000" y="545210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F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2286000" y="54622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F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2286000" y="547370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E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2286000" y="54908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2286000" y="54952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D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2286000" y="55067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2286000" y="55181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CE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2286000" y="553529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2286000" y="554100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B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2286000" y="55511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2286000" y="556260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A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2286000" y="557974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2286000" y="55841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9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2286000" y="55956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8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2286000" y="560705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8E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2286000" y="56172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7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2286000" y="56286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7E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2286000" y="56400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6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2286000" y="565150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6E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2286000" y="56616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5E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2286000" y="56730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5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2286000" y="56845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4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2286000" y="569595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4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2286000" y="57061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3E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2286000" y="57175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3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2286000" y="572897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2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2286000" y="574040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2E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2286000" y="57505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1E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2286000" y="57619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0E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2286000" y="577342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0D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2286000" y="57835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D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2286000" y="57950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FD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2286000" y="58064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ED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2286000" y="581787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ED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2286000" y="582930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DD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2286000" y="58394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DD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2286000" y="58508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2286000" y="586232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C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2286000" y="58724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BD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2286000" y="58839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BD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2286000" y="59010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2286000" y="590677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A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2286000" y="591692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2286000" y="59283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9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2286000" y="59397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2286000" y="595122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8D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2286000" y="59613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2286000" y="59728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6D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2286000" y="598995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2286000" y="599567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5D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2286000" y="600582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5D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2286000" y="601725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4D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2286000" y="603440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2286000" y="60388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2286000" y="60502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2286000" y="60617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2D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2286000" y="607314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2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2286000" y="60833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2286000" y="609472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2286000" y="610615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0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2286000" y="611759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2286000" y="61277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2286000" y="61391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2286000" y="615060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E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2286000" y="61607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2286000" y="61722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D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2286000" y="618362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2286000" y="619505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2286000" y="62052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2286000" y="62166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2286000" y="622807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A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2286000" y="623950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A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2286000" y="625094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2286000" y="62611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9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2286000" y="627252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8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2286000" y="628395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29"/>
                </a:moveTo>
                <a:lnTo>
                  <a:pt x="1676400" y="11429"/>
                </a:lnTo>
                <a:lnTo>
                  <a:pt x="16764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8C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2286000" y="62941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7C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2286000" y="63055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C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2286000" y="631697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6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2286000" y="63271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C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2286000" y="63385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5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2286000" y="63500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5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2286000" y="636142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2286000" y="63715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C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2286000" y="63830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3C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2286000" y="639445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C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2286000" y="640587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2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2286000" y="64160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C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2286000" y="642747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1B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2286000" y="643890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2286000" y="6450329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2286000" y="64604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2286000" y="647192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FB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2286000" y="64890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2286000" y="64935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EB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2286000" y="65049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2286000" y="651636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2286000" y="65335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2286000" y="6539230"/>
            <a:ext cx="1676400" cy="11430"/>
          </a:xfrm>
          <a:custGeom>
            <a:avLst/>
            <a:gdLst/>
            <a:ahLst/>
            <a:cxnLst/>
            <a:rect l="l" t="t" r="r" b="b"/>
            <a:pathLst>
              <a:path w="1676400" h="11429">
                <a:moveTo>
                  <a:pt x="0" y="11430"/>
                </a:moveTo>
                <a:lnTo>
                  <a:pt x="1676400" y="11430"/>
                </a:lnTo>
                <a:lnTo>
                  <a:pt x="167640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CB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2286000" y="65493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BB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2286000" y="65665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2286000" y="65779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2286000" y="65824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B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2286000" y="65938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9B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2286000" y="66109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2286000" y="66224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2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2286000" y="662685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B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2286000" y="663829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7B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2286000" y="664971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6B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2286000" y="666686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2286000" y="66713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B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2286000" y="66827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5B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2286000" y="669988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2286000" y="671131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2286000" y="6722109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270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2286000" y="673290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2286000" y="67443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143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2286000" y="674878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B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2286000" y="6760209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700"/>
                </a:moveTo>
                <a:lnTo>
                  <a:pt x="1676400" y="12700"/>
                </a:lnTo>
                <a:lnTo>
                  <a:pt x="1676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A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2286000" y="677164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0" y="12699"/>
                </a:moveTo>
                <a:lnTo>
                  <a:pt x="1676400" y="12699"/>
                </a:lnTo>
                <a:lnTo>
                  <a:pt x="16764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1A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3961129" y="51581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3961129" y="51625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3961129" y="51739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C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3961129" y="519112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3961129" y="52025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3961129" y="520700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B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3961129" y="521842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3961129" y="522985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3961129" y="52470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3961129" y="52514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9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3961129" y="52628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8F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3961129" y="527430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8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3961129" y="52914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3961129" y="5302250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270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3961129" y="53130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3961129" y="531875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3961129" y="53289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5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3961129" y="53403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3961129" y="53517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3961129" y="536320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3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3961129" y="53733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F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3961129" y="538480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3961129" y="54019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3961129" y="540765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1F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3961129" y="54178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3961129" y="54292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0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3961129" y="54463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3961129" y="545210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F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3961129" y="54622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F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3961129" y="547370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E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3961129" y="54908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3961129" y="54952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D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3961129" y="55067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3961129" y="55181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CE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3961129" y="553529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3961129" y="554100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B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3961129" y="55511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3961129" y="556260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A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3961129" y="557974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3961129" y="55841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9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3961129" y="55956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8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3961129" y="560705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8E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3961129" y="56172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7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3961129" y="56286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7E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3961129" y="56400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6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3961129" y="565150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6E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3961129" y="566165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5E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3961129" y="56730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5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3961129" y="56845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4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3961129" y="569595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4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3961129" y="57061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3E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3961129" y="57175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3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3961129" y="572897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2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3961129" y="574040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2E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3961129" y="575055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1E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3961129" y="57619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0E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3961129" y="577342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0D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3961129" y="57835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D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3961129" y="57950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FD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3961129" y="58064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ED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3961129" y="581787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ED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3961129" y="582930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DD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3961129" y="583945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DD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3961129" y="58508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3961129" y="586232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C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3961129" y="58724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BD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3961129" y="58839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BD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3961129" y="59010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3961129" y="590677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A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3961129" y="591692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3961129" y="592835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9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3961129" y="59397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3961129" y="595122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8D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3961129" y="59613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3961129" y="59728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6D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3961129" y="598995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3961129" y="599567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5D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3961129" y="600582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5D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3961129" y="601725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4D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3961129" y="603440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3961129" y="60388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3961129" y="60502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3961129" y="60617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2D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3961129" y="607314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2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3961129" y="608330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3961129" y="609472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3961129" y="610615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0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3961129" y="611759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3961129" y="61277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3961129" y="61391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3961129" y="615060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E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3961129" y="61607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3961129" y="617220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D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3961129" y="618362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3961129" y="619505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3961129" y="62052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3961129" y="62166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3961129" y="622807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A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3961129" y="623950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A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3961129" y="625094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3961129" y="626110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9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3961129" y="627252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8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3961129" y="628395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29"/>
                </a:moveTo>
                <a:lnTo>
                  <a:pt x="1221740" y="11429"/>
                </a:lnTo>
                <a:lnTo>
                  <a:pt x="1221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8C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3961129" y="62941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7C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3961129" y="63055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C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3961129" y="631697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6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3961129" y="63271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C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3961129" y="63385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5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3961129" y="635000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5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3961129" y="636142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3961129" y="63715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C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3961129" y="63830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3C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3961129" y="639445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C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3961129" y="640587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2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3961129" y="64160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C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3961129" y="642747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1B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3961129" y="643890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3961129" y="6450329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3961129" y="64604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3961129" y="647192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FB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3961129" y="64890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3961129" y="64935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EB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3961129" y="65049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3961129" y="651636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3961129" y="65335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3961129" y="6539230"/>
            <a:ext cx="1221740" cy="11430"/>
          </a:xfrm>
          <a:custGeom>
            <a:avLst/>
            <a:gdLst/>
            <a:ahLst/>
            <a:cxnLst/>
            <a:rect l="l" t="t" r="r" b="b"/>
            <a:pathLst>
              <a:path w="1221739" h="11429">
                <a:moveTo>
                  <a:pt x="0" y="11430"/>
                </a:moveTo>
                <a:lnTo>
                  <a:pt x="1221740" y="11430"/>
                </a:lnTo>
                <a:lnTo>
                  <a:pt x="1221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CB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3961129" y="65493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BB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3961129" y="65665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3961129" y="65779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3961129" y="65824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B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3961129" y="65938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9B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3961129" y="66109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3961129" y="66224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2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3961129" y="662685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B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3961129" y="663829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7B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3961129" y="664971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6B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3961129" y="666686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3961129" y="66713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B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3961129" y="66827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5B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3961129" y="669988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3961129" y="671131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3961129" y="6722109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270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3961129" y="6732905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3961129" y="6744334"/>
            <a:ext cx="1221740" cy="0"/>
          </a:xfrm>
          <a:custGeom>
            <a:avLst/>
            <a:gdLst/>
            <a:ahLst/>
            <a:cxnLst/>
            <a:rect l="l" t="t" r="r" b="b"/>
            <a:pathLst>
              <a:path w="1221739">
                <a:moveTo>
                  <a:pt x="0" y="0"/>
                </a:moveTo>
                <a:lnTo>
                  <a:pt x="1221740" y="0"/>
                </a:lnTo>
              </a:path>
            </a:pathLst>
          </a:custGeom>
          <a:ln w="1143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3961129" y="674878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B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3961129" y="6760209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700"/>
                </a:moveTo>
                <a:lnTo>
                  <a:pt x="1221740" y="12700"/>
                </a:lnTo>
                <a:lnTo>
                  <a:pt x="1221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A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3961129" y="6771640"/>
            <a:ext cx="1221740" cy="12700"/>
          </a:xfrm>
          <a:custGeom>
            <a:avLst/>
            <a:gdLst/>
            <a:ahLst/>
            <a:cxnLst/>
            <a:rect l="l" t="t" r="r" b="b"/>
            <a:pathLst>
              <a:path w="1221739" h="12700">
                <a:moveTo>
                  <a:pt x="0" y="12699"/>
                </a:moveTo>
                <a:lnTo>
                  <a:pt x="1221740" y="12699"/>
                </a:lnTo>
                <a:lnTo>
                  <a:pt x="1221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1A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180329" y="51581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180329" y="51625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180329" y="51739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C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180329" y="519112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180329" y="52025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180329" y="520700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B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180329" y="521842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180329" y="522985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180329" y="52470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180329" y="52514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9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180329" y="52628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8F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180329" y="527430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8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180329" y="52914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180329" y="530225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270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180329" y="53130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180329" y="531875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180329" y="53289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5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180329" y="53403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180329" y="53517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180329" y="536320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3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180329" y="53733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F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180329" y="538480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180329" y="54019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180329" y="540765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1F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180329" y="54178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180329" y="54292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0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180329" y="54463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180329" y="545210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F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180329" y="54622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F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180329" y="547370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E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180329" y="54908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180329" y="54952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D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180329" y="55067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180329" y="55181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CE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180329" y="553529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180329" y="554100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B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180329" y="55511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180329" y="556260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A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180329" y="557974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180329" y="55841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9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180329" y="55956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8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180329" y="560705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8E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180329" y="56172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7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180329" y="56286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7E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180329" y="56400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6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180329" y="565150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6E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180329" y="566165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5E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180329" y="56730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5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180329" y="56845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4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180329" y="569595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4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180329" y="57061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3E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180329" y="57175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3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180329" y="572897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2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180329" y="574040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2E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180329" y="575055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1E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5180329" y="57619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0E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5180329" y="577342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0D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5180329" y="57835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D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5180329" y="57950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FD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5180329" y="58064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ED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5180329" y="581787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ED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5180329" y="582930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DD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5180329" y="583945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DD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5180329" y="58508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5180329" y="586232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C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5180329" y="58724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BD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5180329" y="58839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BD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5180329" y="59010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5180329" y="590677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A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5180329" y="591692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5180329" y="592835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9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5180329" y="59397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5180329" y="595122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8D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5180329" y="59613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5180329" y="59728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6D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5180329" y="598995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5180329" y="599567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5D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5180329" y="600582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5D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5180329" y="601725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4D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5180329" y="60344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5180329" y="60388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5180329" y="60502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5180329" y="60617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2D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5180329" y="607314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2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5180329" y="608330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5180329" y="609472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5180329" y="610615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0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5180329" y="611759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5180329" y="61277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5180329" y="61391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5180329" y="615060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E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5180329" y="61607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5180329" y="617220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D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5180329" y="618362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5180329" y="619505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5180329" y="62052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5180329" y="62166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5180329" y="622807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A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5180329" y="623950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A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5180329" y="625094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5180329" y="626110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9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5180329" y="627252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8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5180329" y="628395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29"/>
                </a:moveTo>
                <a:lnTo>
                  <a:pt x="1374140" y="11429"/>
                </a:lnTo>
                <a:lnTo>
                  <a:pt x="13741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8C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5180329" y="62941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7C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5180329" y="63055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C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5180329" y="631697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6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5180329" y="63271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C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5180329" y="63385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5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5180329" y="635000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5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5180329" y="636142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5180329" y="63715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C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5180329" y="63830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3C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5180329" y="639445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C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5180329" y="640587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2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5180329" y="64160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C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5180329" y="642747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1B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5180329" y="643890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5180329" y="6450329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5180329" y="64604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5180329" y="647192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FB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5180329" y="64890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5180329" y="64935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EB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5180329" y="65049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5180329" y="651636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5180329" y="65335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5180329" y="6539230"/>
            <a:ext cx="1374140" cy="11430"/>
          </a:xfrm>
          <a:custGeom>
            <a:avLst/>
            <a:gdLst/>
            <a:ahLst/>
            <a:cxnLst/>
            <a:rect l="l" t="t" r="r" b="b"/>
            <a:pathLst>
              <a:path w="1374139" h="11429">
                <a:moveTo>
                  <a:pt x="0" y="11430"/>
                </a:moveTo>
                <a:lnTo>
                  <a:pt x="1374140" y="11430"/>
                </a:lnTo>
                <a:lnTo>
                  <a:pt x="13741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CB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5180329" y="65493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BB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5180329" y="65665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5180329" y="65779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5180329" y="65824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B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5180329" y="65938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9B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5180329" y="66109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5180329" y="66224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2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5180329" y="662685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B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5180329" y="663829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7B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5180329" y="664971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6B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5180329" y="666686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5180329" y="66713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B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5180329" y="66827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5B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5180329" y="669988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5180329" y="671131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5180329" y="67221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270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5180329" y="673290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5180329" y="674433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4140" y="0"/>
                </a:lnTo>
              </a:path>
            </a:pathLst>
          </a:custGeom>
          <a:ln w="1143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5180329" y="674878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B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5180329" y="6760209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700"/>
                </a:moveTo>
                <a:lnTo>
                  <a:pt x="1374140" y="12700"/>
                </a:lnTo>
                <a:lnTo>
                  <a:pt x="13741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A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5180329" y="6771640"/>
            <a:ext cx="1374140" cy="12700"/>
          </a:xfrm>
          <a:custGeom>
            <a:avLst/>
            <a:gdLst/>
            <a:ahLst/>
            <a:cxnLst/>
            <a:rect l="l" t="t" r="r" b="b"/>
            <a:pathLst>
              <a:path w="1374139" h="12700">
                <a:moveTo>
                  <a:pt x="0" y="12699"/>
                </a:moveTo>
                <a:lnTo>
                  <a:pt x="1374140" y="12699"/>
                </a:lnTo>
                <a:lnTo>
                  <a:pt x="13741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1A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5673090" y="586382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68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5673090" y="611655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68" y="0"/>
                </a:lnTo>
              </a:path>
            </a:pathLst>
          </a:custGeom>
          <a:ln w="8321">
            <a:solidFill>
              <a:srgbClr val="595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551929" y="51581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551929" y="51625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551929" y="51739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C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551929" y="519112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551929" y="52025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551929" y="520700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B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551929" y="521842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551929" y="522985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551929" y="52470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551929" y="52514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9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551929" y="52628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8F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551929" y="527430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8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551929" y="52914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551929" y="5302250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270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551929" y="53130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551929" y="531875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551929" y="53289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5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551929" y="53403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551929" y="53517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551929" y="536320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3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551929" y="53733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F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551929" y="538480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551929" y="54019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551929" y="540765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1F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551929" y="54178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551929" y="54292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0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551929" y="54463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6551929" y="545210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F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6551929" y="54622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F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6551929" y="547370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E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6551929" y="54908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6551929" y="54952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D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6551929" y="55067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6551929" y="55181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CE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6551929" y="553529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6551929" y="554100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B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6551929" y="55511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6551929" y="556260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A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6551929" y="557974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6551929" y="55841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9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6551929" y="55956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8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6551929" y="560705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8E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6551929" y="56172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7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6551929" y="56286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7E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6551929" y="56400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6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6551929" y="565150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6E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6551929" y="566165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5E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6551929" y="56730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5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6551929" y="56845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4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6551929" y="569595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4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6551929" y="57061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3E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6551929" y="57175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3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6551929" y="572897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2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6551929" y="574040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2E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6551929" y="575055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1E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6551929" y="57619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0E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6551929" y="577342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0D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6551929" y="57835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D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6551929" y="57950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FD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6551929" y="58064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ED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6551929" y="581787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ED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6551929" y="582930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DD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6551929" y="583945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DD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6551929" y="58508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6551929" y="586232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C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6551929" y="58724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BD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6551929" y="58839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BD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6551929" y="59010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6551929" y="590677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A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6551929" y="591692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6551929" y="592835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9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6551929" y="59397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6551929" y="595122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8D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6551929" y="59613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6551929" y="59728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6D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6551929" y="598995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6551929" y="599567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5D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6551929" y="600582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5D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6551929" y="601725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4D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6551929" y="603440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6551929" y="60388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6551929" y="60502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6551929" y="60617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2D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6551929" y="607314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2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6551929" y="608330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6551929" y="609472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6551929" y="610615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0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6551929" y="611759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6551929" y="61277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6551929" y="61391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6551929" y="615060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E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6551929" y="61607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6551929" y="617220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D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6551929" y="618362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6551929" y="619505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6551929" y="62052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6551929" y="62166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6551929" y="622807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A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6551929" y="623950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A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6551929" y="625094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6551929" y="626110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9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6551929" y="627252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8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6551929" y="628395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29"/>
                </a:moveTo>
                <a:lnTo>
                  <a:pt x="1145540" y="11429"/>
                </a:lnTo>
                <a:lnTo>
                  <a:pt x="11455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8C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6551929" y="62941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7C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6551929" y="63055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C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6551929" y="631697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6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6551929" y="63271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C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6551929" y="63385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5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6551929" y="635000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5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6551929" y="636142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6551929" y="63715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C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6551929" y="63830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3C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6551929" y="639445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C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6551929" y="640587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2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6551929" y="64160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C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6551929" y="642747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1B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6551929" y="643890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6551929" y="6450329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6551929" y="64604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6551929" y="647192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FB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6551929" y="64890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6551929" y="64935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EB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6551929" y="65049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6551929" y="651636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6551929" y="65335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6551929" y="6539230"/>
            <a:ext cx="1145540" cy="11430"/>
          </a:xfrm>
          <a:custGeom>
            <a:avLst/>
            <a:gdLst/>
            <a:ahLst/>
            <a:cxnLst/>
            <a:rect l="l" t="t" r="r" b="b"/>
            <a:pathLst>
              <a:path w="1145539" h="11429">
                <a:moveTo>
                  <a:pt x="0" y="11430"/>
                </a:moveTo>
                <a:lnTo>
                  <a:pt x="1145540" y="11430"/>
                </a:lnTo>
                <a:lnTo>
                  <a:pt x="11455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CB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6551929" y="65493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BB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6551929" y="65665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6551929" y="65779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6551929" y="65824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B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6551929" y="65938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9B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6551929" y="66109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6551929" y="66224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2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6551929" y="662685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B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6551929" y="663829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7B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6551929" y="664971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6B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6551929" y="666686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6551929" y="66713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B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6551929" y="66827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5B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6551929" y="669988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6551929" y="671131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6551929" y="6722109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270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6551929" y="6732905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6551929" y="6744334"/>
            <a:ext cx="1145540" cy="0"/>
          </a:xfrm>
          <a:custGeom>
            <a:avLst/>
            <a:gdLst/>
            <a:ahLst/>
            <a:cxnLst/>
            <a:rect l="l" t="t" r="r" b="b"/>
            <a:pathLst>
              <a:path w="1145539">
                <a:moveTo>
                  <a:pt x="0" y="0"/>
                </a:moveTo>
                <a:lnTo>
                  <a:pt x="1145540" y="0"/>
                </a:lnTo>
              </a:path>
            </a:pathLst>
          </a:custGeom>
          <a:ln w="1143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6551929" y="674878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B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6551929" y="6760209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700"/>
                </a:moveTo>
                <a:lnTo>
                  <a:pt x="1145540" y="12700"/>
                </a:lnTo>
                <a:lnTo>
                  <a:pt x="1145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A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6551929" y="6771640"/>
            <a:ext cx="1145540" cy="12700"/>
          </a:xfrm>
          <a:custGeom>
            <a:avLst/>
            <a:gdLst/>
            <a:ahLst/>
            <a:cxnLst/>
            <a:rect l="l" t="t" r="r" b="b"/>
            <a:pathLst>
              <a:path w="1145539" h="12700">
                <a:moveTo>
                  <a:pt x="0" y="12699"/>
                </a:moveTo>
                <a:lnTo>
                  <a:pt x="1145540" y="12699"/>
                </a:lnTo>
                <a:lnTo>
                  <a:pt x="11455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1A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7694929" y="51581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7694929" y="51625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7694929" y="51739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C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7694929" y="519112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7694929" y="52025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7694929" y="520700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B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7694929" y="521842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7694929" y="522985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7694929" y="52470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7694929" y="52514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9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7694929" y="52628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8F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7694929" y="527430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8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7694929" y="52914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7694929" y="530225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270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7694929" y="53130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7694929" y="531875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7694929" y="53289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5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7694929" y="53403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7694929" y="53517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7694929" y="536320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3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7694929" y="53733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F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7694929" y="538480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7694929" y="54019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7694929" y="540765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1F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7694929" y="54178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7694929" y="54292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0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7694929" y="54463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7694929" y="545210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F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7694929" y="54622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F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7694929" y="547370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E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7694929" y="54908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7694929" y="54952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D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7694929" y="55067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7694929" y="55181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CE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7694929" y="553529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7694929" y="554100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B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7694929" y="55511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7694929" y="556260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A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7694929" y="557974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7694929" y="55841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9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7694929" y="55956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8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7694929" y="560705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8E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7694929" y="56172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7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7694929" y="56286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7E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7694929" y="56400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6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7694929" y="565150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6E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7694929" y="566165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5E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7694929" y="56730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5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7694929" y="56845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4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7694929" y="569595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4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7694929" y="57061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3E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7694929" y="57175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3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7694929" y="572897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2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7694929" y="574040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2E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7694929" y="575055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1E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7694929" y="57619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0E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7694929" y="577342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0D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7694929" y="57835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D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7694929" y="57950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FD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7694929" y="58064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ED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7694929" y="581787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ED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7694929" y="582930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DD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7694929" y="583945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DD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7694929" y="58508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7694929" y="586232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C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7694929" y="58724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BD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7694929" y="58839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BD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7694929" y="59010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7694929" y="590677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A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7694929" y="591692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7694929" y="592835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9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7694929" y="59397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7694929" y="595122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8D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7694929" y="59613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7694929" y="59728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6D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7694929" y="598995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7694929" y="599567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5D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7694929" y="600582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5D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7694929" y="601725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4D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7694929" y="60344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7694929" y="60388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7694929" y="60502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7694929" y="60617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2D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7694929" y="607314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2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7694929" y="608330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7694929" y="609472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7694929" y="610615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0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7694929" y="611759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7694929" y="61277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7694929" y="61391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7694929" y="615060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E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7694929" y="61607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7694929" y="617220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D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7694929" y="618362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7694929" y="619505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7694929" y="62052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7694929" y="62166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7694929" y="622807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A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7694929" y="623950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A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7694929" y="625094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7694929" y="626110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9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7694929" y="627252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8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7694929" y="628395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29"/>
                </a:moveTo>
                <a:lnTo>
                  <a:pt x="967740" y="11429"/>
                </a:lnTo>
                <a:lnTo>
                  <a:pt x="9677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8C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7694929" y="62941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7C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7694929" y="63055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C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7694929" y="631697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6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7694929" y="63271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C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7694929" y="63385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5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7694929" y="635000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5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7694929" y="636142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7694929" y="63715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C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7694929" y="63830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3C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7694929" y="639445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C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7694929" y="640587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2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7694929" y="64160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C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7694929" y="642747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1B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7694929" y="643890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7694929" y="6450329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7694929" y="64604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7694929" y="647192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FB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7694929" y="64890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7694929" y="64935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EB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7694929" y="65049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7694929" y="651636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7694929" y="65335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7694929" y="6539230"/>
            <a:ext cx="967740" cy="11430"/>
          </a:xfrm>
          <a:custGeom>
            <a:avLst/>
            <a:gdLst/>
            <a:ahLst/>
            <a:cxnLst/>
            <a:rect l="l" t="t" r="r" b="b"/>
            <a:pathLst>
              <a:path w="967740" h="11429">
                <a:moveTo>
                  <a:pt x="0" y="11430"/>
                </a:moveTo>
                <a:lnTo>
                  <a:pt x="967740" y="11430"/>
                </a:lnTo>
                <a:lnTo>
                  <a:pt x="9677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CB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7694929" y="65493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BB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7694929" y="65665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7694929" y="65779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7694929" y="65824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B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7694929" y="65938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9B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7694929" y="66109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7694929" y="66224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2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7694929" y="662685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B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7694929" y="663829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7B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7694929" y="664971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6B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7694929" y="666686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7694929" y="66713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B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7694929" y="66827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5B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7694929" y="669988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7694929" y="671131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7694929" y="6722109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270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7694929" y="6732905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7694929" y="674433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740" y="0"/>
                </a:lnTo>
              </a:path>
            </a:pathLst>
          </a:custGeom>
          <a:ln w="1143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7694929" y="674878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B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7694929" y="6760209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700"/>
                </a:moveTo>
                <a:lnTo>
                  <a:pt x="967740" y="12700"/>
                </a:lnTo>
                <a:lnTo>
                  <a:pt x="9677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A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7694929" y="6771640"/>
            <a:ext cx="967740" cy="12700"/>
          </a:xfrm>
          <a:custGeom>
            <a:avLst/>
            <a:gdLst/>
            <a:ahLst/>
            <a:cxnLst/>
            <a:rect l="l" t="t" r="r" b="b"/>
            <a:pathLst>
              <a:path w="967740" h="12700">
                <a:moveTo>
                  <a:pt x="0" y="12699"/>
                </a:moveTo>
                <a:lnTo>
                  <a:pt x="967740" y="12699"/>
                </a:lnTo>
                <a:lnTo>
                  <a:pt x="9677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1A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8660130" y="51581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8660130" y="51625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8660130" y="51739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C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8660130" y="519112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FCF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8660130" y="52025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FBF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8660130" y="520700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B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8660130" y="521842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8660130" y="522985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A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8660130" y="52470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F9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8660130" y="52514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9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8660130" y="52628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8F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8660130" y="527430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8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8660130" y="52914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F7F7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8660130" y="5302250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2700">
            <a:solidFill>
              <a:srgbClr val="F7F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8660130" y="53130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F6F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8660130" y="531875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6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8660130" y="53289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5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8660130" y="53403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8660130" y="53517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F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8660130" y="536320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3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8660130" y="53733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3F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8660130" y="538480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2F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8660130" y="54019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F2F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8660130" y="540765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1F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8660130" y="54178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0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8660130" y="54292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0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8660130" y="54463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F0E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8660130" y="545210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F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8660130" y="54622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FE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8660130" y="547370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EE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8660130" y="54908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EEED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8660130" y="54952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DE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8660130" y="55067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8660130" y="55181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CE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8660130" y="553529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ECE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8660130" y="554100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BE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8660130" y="55511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8660130" y="556260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A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8660130" y="557974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E9E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8660130" y="55841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9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8660130" y="55956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8E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8660130" y="560705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8E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8660130" y="56172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7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8660130" y="56286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7E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8660130" y="56400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6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8660130" y="565150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6E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8660130" y="566165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5E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8660130" y="56730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5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8660130" y="56845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4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8660130" y="569595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4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8660130" y="57061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3E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8660130" y="57175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3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8660130" y="572897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2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8660130" y="574040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E2E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8660130" y="575055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E1E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8660130" y="57619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E0E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8660130" y="577342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E0D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8660130" y="57835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D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8660130" y="57950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FD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8660130" y="58064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ED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8660130" y="581787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ED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8660130" y="582930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DD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8660130" y="583945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DD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8660130" y="58508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8660130" y="586232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C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8660130" y="58724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BD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8660130" y="58839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BD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8660130" y="59010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DAD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8660130" y="590677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A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8660130" y="591692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8660130" y="592835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9D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8660130" y="59397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D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8660130" y="595122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8D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8660130" y="59613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8660130" y="59728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6D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8660130" y="598995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D6D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8660130" y="599567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5D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8660130" y="600582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5D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8660130" y="601725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4D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8660130" y="603440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D4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8660130" y="60388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8660130" y="60502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8660130" y="60617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D2D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8660130" y="607314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2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8660130" y="608330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8660130" y="609472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1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8660130" y="610615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D0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8660130" y="611759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D0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8660130" y="61277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8660130" y="61391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8660130" y="615060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E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8660130" y="61607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8660130" y="617220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D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8660130" y="618362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8660130" y="619505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8660130" y="62052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8660130" y="62166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8660130" y="622807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A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8660130" y="623950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A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8660130" y="625094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9C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8660130" y="626110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9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8660130" y="627252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8C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8660130" y="628395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29"/>
                </a:moveTo>
                <a:lnTo>
                  <a:pt x="1245870" y="11429"/>
                </a:lnTo>
                <a:lnTo>
                  <a:pt x="1245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8C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8660130" y="62941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7C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8660130" y="63055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C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8660130" y="631697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6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8660130" y="63271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C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8660130" y="63385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5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8660130" y="635000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5C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8660130" y="636142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8660130" y="63715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C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8660130" y="63830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3C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8660130" y="639445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C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8660130" y="640587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2C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8660130" y="64160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C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8660130" y="642747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C1B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8660130" y="643890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8660130" y="6450329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0B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8660130" y="64604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B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8660130" y="647192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FBD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8660130" y="64890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BEB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8660130" y="64935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EB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8660130" y="65049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8660130" y="651636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DB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8660130" y="65335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BCB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8660130" y="6539230"/>
            <a:ext cx="1245870" cy="11430"/>
          </a:xfrm>
          <a:custGeom>
            <a:avLst/>
            <a:gdLst/>
            <a:ahLst/>
            <a:cxnLst/>
            <a:rect l="l" t="t" r="r" b="b"/>
            <a:pathLst>
              <a:path w="1245870" h="11429">
                <a:moveTo>
                  <a:pt x="0" y="11430"/>
                </a:moveTo>
                <a:lnTo>
                  <a:pt x="1245870" y="11430"/>
                </a:lnTo>
                <a:lnTo>
                  <a:pt x="124587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CB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8660130" y="65493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BB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8660130" y="65665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BBB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8660130" y="65779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BAB8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8660130" y="65824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B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8660130" y="65938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9B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8660130" y="66109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B8B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8660130" y="66224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29">
            <a:solidFill>
              <a:srgbClr val="B8B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8660130" y="662685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B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8660130" y="663829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7B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8660130" y="664971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6B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8660130" y="666686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B6B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8660130" y="66713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B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8660130" y="66827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5B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8660130" y="669988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B4B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8660130" y="671131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B4B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8660130" y="6722109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2700">
            <a:solidFill>
              <a:srgbClr val="B3B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8660130" y="6732905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B3B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8660130" y="6744334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70" y="0"/>
                </a:lnTo>
              </a:path>
            </a:pathLst>
          </a:custGeom>
          <a:ln w="11430">
            <a:solidFill>
              <a:srgbClr val="B2B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8660130" y="674878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B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8660130" y="6760209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700"/>
                </a:moveTo>
                <a:lnTo>
                  <a:pt x="1245870" y="12700"/>
                </a:lnTo>
                <a:lnTo>
                  <a:pt x="1245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A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8660130" y="6771640"/>
            <a:ext cx="1245870" cy="12700"/>
          </a:xfrm>
          <a:custGeom>
            <a:avLst/>
            <a:gdLst/>
            <a:ahLst/>
            <a:cxnLst/>
            <a:rect l="l" t="t" r="r" b="b"/>
            <a:pathLst>
              <a:path w="1245870" h="12700">
                <a:moveTo>
                  <a:pt x="0" y="12699"/>
                </a:moveTo>
                <a:lnTo>
                  <a:pt x="1245870" y="12699"/>
                </a:lnTo>
                <a:lnTo>
                  <a:pt x="124587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B1A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07" name="object 4907"/>
          <p:cNvGraphicFramePr>
            <a:graphicFrameLocks noGrp="1"/>
          </p:cNvGraphicFramePr>
          <p:nvPr/>
        </p:nvGraphicFramePr>
        <p:xfrm>
          <a:off x="2505711" y="5450331"/>
          <a:ext cx="6927215" cy="1321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294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Methyl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4">
                <a:tc>
                  <a:txBody>
                    <a:bodyPr/>
                    <a:lstStyle/>
                    <a:p>
                      <a:pPr marL="73025">
                        <a:lnSpc>
                          <a:spcPts val="1895"/>
                        </a:lnSpc>
                      </a:pPr>
                      <a:r>
                        <a:rPr sz="18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C-X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895"/>
                        </a:lnSpc>
                      </a:pPr>
                      <a:r>
                        <a:rPr sz="18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X=Br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895"/>
                        </a:lnSpc>
                      </a:pPr>
                      <a:r>
                        <a:rPr sz="18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bromide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895"/>
                        </a:lnSpc>
                      </a:pPr>
                      <a:r>
                        <a:rPr sz="1800" b="1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800" b="1" spc="43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σ*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hex</a:t>
                      </a:r>
                      <a:r>
                        <a:rPr sz="1800" spc="1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X=I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Methyl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895"/>
                        </a:lnSpc>
                      </a:pPr>
                      <a:r>
                        <a:rPr sz="1800" b="1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800" b="1" spc="43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σ*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360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95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hex</a:t>
                      </a:r>
                      <a:r>
                        <a:rPr sz="1800" spc="1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960"/>
                        </a:lnSpc>
                      </a:pPr>
                      <a:r>
                        <a:rPr sz="18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Iodide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05962B06-94D1-43C2-9FCA-664A76E4485B}"/>
              </a:ext>
            </a:extLst>
          </p:cNvPr>
          <p:cNvSpPr txBox="1">
            <a:spLocks/>
          </p:cNvSpPr>
          <p:nvPr/>
        </p:nvSpPr>
        <p:spPr>
          <a:xfrm>
            <a:off x="205739" y="65192"/>
            <a:ext cx="7043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/>
              <a:t>Solvents for UV (showing</a:t>
            </a:r>
            <a:r>
              <a:rPr lang="en-US" spc="5"/>
              <a:t> </a:t>
            </a:r>
            <a:r>
              <a:rPr lang="en-US" spc="-5"/>
              <a:t>high</a:t>
            </a:r>
            <a:endParaRPr lang="en-US" spc="-5" dirty="0"/>
          </a:p>
        </p:txBody>
      </p:sp>
      <p:sp>
        <p:nvSpPr>
          <p:cNvPr id="3" name="object 257">
            <a:extLst>
              <a:ext uri="{FF2B5EF4-FFF2-40B4-BE49-F238E27FC236}">
                <a16:creationId xmlns:a16="http://schemas.microsoft.com/office/drawing/2014/main" id="{0613D2E6-2C44-434F-82E2-B231B6B024C6}"/>
              </a:ext>
            </a:extLst>
          </p:cNvPr>
          <p:cNvSpPr txBox="1"/>
          <p:nvPr/>
        </p:nvSpPr>
        <p:spPr>
          <a:xfrm>
            <a:off x="6970606" y="65192"/>
            <a:ext cx="3423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energy</a:t>
            </a:r>
            <a:r>
              <a:rPr sz="4400" spc="-5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cutoffs)</a:t>
            </a:r>
            <a:endParaRPr sz="4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258">
            <a:extLst>
              <a:ext uri="{FF2B5EF4-FFF2-40B4-BE49-F238E27FC236}">
                <a16:creationId xmlns:a16="http://schemas.microsoft.com/office/drawing/2014/main" id="{927F50F5-6704-4A0E-BC61-BFAAE0590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23603"/>
              </p:ext>
            </p:extLst>
          </p:nvPr>
        </p:nvGraphicFramePr>
        <p:xfrm>
          <a:off x="884344" y="1228258"/>
          <a:ext cx="6537325" cy="961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538">
                <a:tc>
                  <a:txBody>
                    <a:bodyPr/>
                    <a:lstStyle/>
                    <a:p>
                      <a:pPr marL="77470">
                        <a:lnSpc>
                          <a:spcPts val="2770"/>
                        </a:lnSpc>
                      </a:pP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Water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ts val="2770"/>
                        </a:lnSpc>
                      </a:pPr>
                      <a:r>
                        <a:rPr sz="24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205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ts val="2620"/>
                        </a:lnSpc>
                      </a:pP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THF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2100" spc="-7" baseline="-23809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400" spc="-5" dirty="0">
                          <a:solidFill>
                            <a:srgbClr val="5A5148"/>
                          </a:solidFill>
                          <a:latin typeface="Symbol"/>
                          <a:cs typeface="Symbol"/>
                        </a:rPr>
                        <a:t></a:t>
                      </a: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/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4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/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2100" spc="-7" baseline="-23809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spc="-5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Cl</a:t>
                      </a:r>
                      <a:r>
                        <a:rPr sz="2100" spc="-7" baseline="-23809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100" spc="-225" baseline="-23809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5A5148"/>
                          </a:solidFill>
                          <a:latin typeface="Times New Roman"/>
                          <a:cs typeface="Times New Roman"/>
                        </a:rPr>
                        <a:t>235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259">
            <a:extLst>
              <a:ext uri="{FF2B5EF4-FFF2-40B4-BE49-F238E27FC236}">
                <a16:creationId xmlns:a16="http://schemas.microsoft.com/office/drawing/2014/main" id="{F3C6FE8E-99EB-46FB-ADC7-87E8CC5B1E9E}"/>
              </a:ext>
            </a:extLst>
          </p:cNvPr>
          <p:cNvSpPr txBox="1"/>
          <p:nvPr/>
        </p:nvSpPr>
        <p:spPr>
          <a:xfrm>
            <a:off x="923714" y="2274570"/>
            <a:ext cx="1109345" cy="331216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0"/>
              </a:spcBef>
            </a:pPr>
            <a:r>
              <a:rPr sz="3600" spc="-15" baseline="13888" dirty="0">
                <a:solidFill>
                  <a:srgbClr val="5A5148"/>
                </a:solidFill>
                <a:latin typeface="Times New Roman"/>
                <a:cs typeface="Times New Roman"/>
              </a:rPr>
              <a:t>C</a:t>
            </a:r>
            <a:r>
              <a:rPr sz="1400" spc="-10" dirty="0">
                <a:solidFill>
                  <a:srgbClr val="5A5148"/>
                </a:solidFill>
                <a:latin typeface="Times New Roman"/>
                <a:cs typeface="Times New Roman"/>
              </a:rPr>
              <a:t>6</a:t>
            </a:r>
            <a:r>
              <a:rPr sz="3600" spc="-15" baseline="13888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sz="1400" spc="-10" dirty="0">
                <a:solidFill>
                  <a:srgbClr val="5A5148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  <a:p>
            <a:pPr marL="38100" marR="351790">
              <a:lnSpc>
                <a:spcPts val="4380"/>
              </a:lnSpc>
              <a:spcBef>
                <a:spcPts val="195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Ether  Et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  <a:p>
            <a:pPr marL="38100" marR="131445">
              <a:lnSpc>
                <a:spcPts val="4380"/>
              </a:lnSpc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exane 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MeOH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Dioxane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260">
            <a:extLst>
              <a:ext uri="{FF2B5EF4-FFF2-40B4-BE49-F238E27FC236}">
                <a16:creationId xmlns:a16="http://schemas.microsoft.com/office/drawing/2014/main" id="{12F4966A-1958-4745-9A31-0174A5405D64}"/>
              </a:ext>
            </a:extLst>
          </p:cNvPr>
          <p:cNvSpPr txBox="1"/>
          <p:nvPr/>
        </p:nvSpPr>
        <p:spPr>
          <a:xfrm>
            <a:off x="2777913" y="2363470"/>
            <a:ext cx="483870" cy="322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261">
            <a:extLst>
              <a:ext uri="{FF2B5EF4-FFF2-40B4-BE49-F238E27FC236}">
                <a16:creationId xmlns:a16="http://schemas.microsoft.com/office/drawing/2014/main" id="{1F0906B8-F8A0-4C48-B9AA-1645C1F7063F}"/>
              </a:ext>
            </a:extLst>
          </p:cNvPr>
          <p:cNvSpPr txBox="1"/>
          <p:nvPr/>
        </p:nvSpPr>
        <p:spPr>
          <a:xfrm>
            <a:off x="5066454" y="2344420"/>
            <a:ext cx="1091565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CHCl</a:t>
            </a:r>
            <a:r>
              <a:rPr sz="2100" spc="-7" baseline="-23809" dirty="0">
                <a:solidFill>
                  <a:srgbClr val="5A5148"/>
                </a:solidFill>
                <a:latin typeface="Times New Roman"/>
                <a:cs typeface="Times New Roman"/>
              </a:rPr>
              <a:t>3</a:t>
            </a:r>
            <a:endParaRPr sz="2100" baseline="-23809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9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CCl</a:t>
            </a:r>
            <a:r>
              <a:rPr sz="2100" spc="-7" baseline="-23809" dirty="0">
                <a:solidFill>
                  <a:srgbClr val="5A5148"/>
                </a:solidFill>
                <a:latin typeface="Times New Roman"/>
                <a:cs typeface="Times New Roman"/>
              </a:rPr>
              <a:t>4</a:t>
            </a:r>
            <a:endParaRPr sz="2100" baseline="-23809">
              <a:latin typeface="Times New Roman"/>
              <a:cs typeface="Times New Roman"/>
            </a:endParaRPr>
          </a:p>
          <a:p>
            <a:pPr marL="38100" marR="30480">
              <a:lnSpc>
                <a:spcPct val="152100"/>
              </a:lnSpc>
              <a:spcBef>
                <a:spcPts val="4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benzene  Ac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etone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262">
            <a:extLst>
              <a:ext uri="{FF2B5EF4-FFF2-40B4-BE49-F238E27FC236}">
                <a16:creationId xmlns:a16="http://schemas.microsoft.com/office/drawing/2014/main" id="{FE5AA5A0-9599-4C04-AB8F-F0AFE76A1789}"/>
              </a:ext>
            </a:extLst>
          </p:cNvPr>
          <p:cNvSpPr txBox="1"/>
          <p:nvPr/>
        </p:nvSpPr>
        <p:spPr>
          <a:xfrm>
            <a:off x="6920653" y="2344420"/>
            <a:ext cx="482600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245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265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280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300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263">
            <a:extLst>
              <a:ext uri="{FF2B5EF4-FFF2-40B4-BE49-F238E27FC236}">
                <a16:creationId xmlns:a16="http://schemas.microsoft.com/office/drawing/2014/main" id="{88D4E0D9-8310-4E1A-809D-26BF1A6C2AE1}"/>
              </a:ext>
            </a:extLst>
          </p:cNvPr>
          <p:cNvSpPr txBox="1"/>
          <p:nvPr/>
        </p:nvSpPr>
        <p:spPr>
          <a:xfrm>
            <a:off x="5091854" y="4669790"/>
            <a:ext cx="2519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Various buffers for  HPLC, check</a:t>
            </a:r>
            <a:r>
              <a:rPr sz="2400" spc="-5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before  using.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75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D5998-2DE9-46CA-A170-8652D12F837D}"/>
              </a:ext>
            </a:extLst>
          </p:cNvPr>
          <p:cNvSpPr txBox="1"/>
          <p:nvPr/>
        </p:nvSpPr>
        <p:spPr>
          <a:xfrm>
            <a:off x="3736258" y="68826"/>
            <a:ext cx="50242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Synopsis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What is Spectroscopy?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Interaction of EMR with Matter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Classification of Spectroscopy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UV-Visible Spectroscopy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Principle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Types of Electronic Transitions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Beer-Lamberts Law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Instrumentation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Applications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Wood-Word Fieser Rules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Question Bank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2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2">
            <a:extLst>
              <a:ext uri="{FF2B5EF4-FFF2-40B4-BE49-F238E27FC236}">
                <a16:creationId xmlns:a16="http://schemas.microsoft.com/office/drawing/2014/main" id="{0F3210B1-DB4D-494E-B6B7-A83F48A74ABC}"/>
              </a:ext>
            </a:extLst>
          </p:cNvPr>
          <p:cNvSpPr txBox="1"/>
          <p:nvPr/>
        </p:nvSpPr>
        <p:spPr>
          <a:xfrm>
            <a:off x="152400" y="767079"/>
            <a:ext cx="11836400" cy="4452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Some important</a:t>
            </a:r>
            <a:r>
              <a:rPr sz="22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terms:</a:t>
            </a:r>
            <a:endParaRPr sz="2200" dirty="0">
              <a:latin typeface="Times New Roman"/>
              <a:cs typeface="Times New Roman"/>
            </a:endParaRPr>
          </a:p>
          <a:p>
            <a:pPr marL="63500" marR="186055">
              <a:lnSpc>
                <a:spcPct val="100000"/>
              </a:lnSpc>
              <a:buAutoNum type="arabicParenR"/>
              <a:tabLst>
                <a:tab pos="716915" algn="l"/>
                <a:tab pos="717550" algn="l"/>
              </a:tabLst>
            </a:pP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Chromophore: It is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 group of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molecules,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which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responsible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for 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absorption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by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molecules. It is conjugated dienes. It is 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minimum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structural requirements for the absorption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 in UV  range.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E.g.,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-NO2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,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-N=N,</a:t>
            </a:r>
            <a:r>
              <a:rPr sz="22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-C=C-C=C-</a:t>
            </a:r>
            <a:endParaRPr sz="2200" dirty="0">
              <a:latin typeface="Times New Roman"/>
              <a:cs typeface="Times New Roman"/>
            </a:endParaRPr>
          </a:p>
          <a:p>
            <a:pPr marL="63500" marR="17780">
              <a:lnSpc>
                <a:spcPct val="100000"/>
              </a:lnSpc>
              <a:buAutoNum type="arabicParenR"/>
              <a:tabLst>
                <a:tab pos="716915" algn="l"/>
                <a:tab pos="717550" algn="l"/>
              </a:tabLst>
            </a:pP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Auxochrome: It is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saturated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group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containing unshared electrons  which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when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attached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to a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Chromophore changes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both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intensity as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well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as  the wavelength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absorption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maxima.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e.g. OH, NH2, Cl</a:t>
            </a:r>
            <a:r>
              <a:rPr sz="2200" spc="6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etc.</a:t>
            </a:r>
            <a:endParaRPr sz="2200" dirty="0">
              <a:latin typeface="Times New Roman"/>
              <a:cs typeface="Times New Roman"/>
            </a:endParaRPr>
          </a:p>
          <a:p>
            <a:pPr marL="63500" marR="60960">
              <a:lnSpc>
                <a:spcPts val="2640"/>
              </a:lnSpc>
              <a:spcBef>
                <a:spcPts val="75"/>
              </a:spcBef>
              <a:buAutoNum type="arabicParenR"/>
              <a:tabLst>
                <a:tab pos="716915" algn="l"/>
                <a:tab pos="717550" algn="l"/>
              </a:tabLst>
            </a:pP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λ-max: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is a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wavelength at which there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maximum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absorption 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absorption intensity. It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is a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physical constant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characteristic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structure and so useful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for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identification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compounds. It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independent 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concentration.</a:t>
            </a:r>
            <a:endParaRPr sz="2200" dirty="0">
              <a:latin typeface="Times New Roman"/>
              <a:cs typeface="Times New Roman"/>
            </a:endParaRPr>
          </a:p>
          <a:p>
            <a:pPr marL="63500" marR="62230">
              <a:lnSpc>
                <a:spcPts val="2640"/>
              </a:lnSpc>
              <a:buAutoNum type="arabicParenR"/>
              <a:tabLst>
                <a:tab pos="716915" algn="l"/>
                <a:tab pos="717550" algn="l"/>
              </a:tabLst>
            </a:pP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Bathochromic shift: The shifting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absorption to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a longer 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wavelength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due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to substitution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solvent is called as bathochromic shift.  It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also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called as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Red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shift.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e.g., </a:t>
            </a:r>
            <a:r>
              <a:rPr sz="2200" spc="10" dirty="0">
                <a:solidFill>
                  <a:srgbClr val="293C79"/>
                </a:solidFill>
                <a:latin typeface="Times New Roman"/>
                <a:cs typeface="Times New Roman"/>
              </a:rPr>
              <a:t>λ</a:t>
            </a:r>
            <a:r>
              <a:rPr sz="1875" spc="15" baseline="-28888" dirty="0">
                <a:solidFill>
                  <a:srgbClr val="293C79"/>
                </a:solidFill>
                <a:latin typeface="Times New Roman"/>
                <a:cs typeface="Times New Roman"/>
              </a:rPr>
              <a:t>max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Ascorbic acid=243nm, </a:t>
            </a:r>
            <a:r>
              <a:rPr sz="2200" spc="5" dirty="0">
                <a:solidFill>
                  <a:srgbClr val="293C79"/>
                </a:solidFill>
                <a:latin typeface="Times New Roman"/>
                <a:cs typeface="Times New Roman"/>
              </a:rPr>
              <a:t>λ</a:t>
            </a:r>
            <a:r>
              <a:rPr sz="1875" spc="7" baseline="-28888" dirty="0">
                <a:solidFill>
                  <a:srgbClr val="293C79"/>
                </a:solidFill>
                <a:latin typeface="Times New Roman"/>
                <a:cs typeface="Times New Roman"/>
              </a:rPr>
              <a:t>max</a:t>
            </a:r>
            <a:r>
              <a:rPr sz="1875" spc="75" baseline="-28888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of</a:t>
            </a:r>
            <a:endParaRPr sz="22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385"/>
              </a:spcBef>
            </a:pP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Ascorbic acid </a:t>
            </a:r>
            <a:r>
              <a:rPr sz="2200" dirty="0">
                <a:solidFill>
                  <a:srgbClr val="293C79"/>
                </a:solidFill>
                <a:latin typeface="Times New Roman"/>
                <a:cs typeface="Times New Roman"/>
              </a:rPr>
              <a:t>in </a:t>
            </a:r>
            <a:r>
              <a:rPr sz="2200" spc="-5" dirty="0">
                <a:solidFill>
                  <a:srgbClr val="293C79"/>
                </a:solidFill>
                <a:latin typeface="Times New Roman"/>
                <a:cs typeface="Times New Roman"/>
              </a:rPr>
              <a:t>alkali </a:t>
            </a:r>
            <a:r>
              <a:rPr sz="2200" spc="-10" dirty="0">
                <a:solidFill>
                  <a:srgbClr val="293C79"/>
                </a:solidFill>
                <a:latin typeface="Times New Roman"/>
                <a:cs typeface="Times New Roman"/>
              </a:rPr>
              <a:t>medium=299nm.</a:t>
            </a:r>
            <a:endParaRPr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371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450731DE-66BC-4F49-B453-2BAE5E4BE155}"/>
              </a:ext>
            </a:extLst>
          </p:cNvPr>
          <p:cNvSpPr/>
          <p:nvPr/>
        </p:nvSpPr>
        <p:spPr>
          <a:xfrm>
            <a:off x="3594946" y="218440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57">
            <a:extLst>
              <a:ext uri="{FF2B5EF4-FFF2-40B4-BE49-F238E27FC236}">
                <a16:creationId xmlns:a16="http://schemas.microsoft.com/office/drawing/2014/main" id="{F4C09F37-1D6A-4236-83E6-09C7681221C5}"/>
              </a:ext>
            </a:extLst>
          </p:cNvPr>
          <p:cNvSpPr/>
          <p:nvPr/>
        </p:nvSpPr>
        <p:spPr>
          <a:xfrm>
            <a:off x="3517476" y="2184400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7746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58">
            <a:extLst>
              <a:ext uri="{FF2B5EF4-FFF2-40B4-BE49-F238E27FC236}">
                <a16:creationId xmlns:a16="http://schemas.microsoft.com/office/drawing/2014/main" id="{C47FBB06-F355-4357-9A91-DDA02298B3D3}"/>
              </a:ext>
            </a:extLst>
          </p:cNvPr>
          <p:cNvSpPr/>
          <p:nvPr/>
        </p:nvSpPr>
        <p:spPr>
          <a:xfrm>
            <a:off x="3428576" y="2184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59">
            <a:extLst>
              <a:ext uri="{FF2B5EF4-FFF2-40B4-BE49-F238E27FC236}">
                <a16:creationId xmlns:a16="http://schemas.microsoft.com/office/drawing/2014/main" id="{7E23273B-FAD4-43C0-9359-6BC93AD6E198}"/>
              </a:ext>
            </a:extLst>
          </p:cNvPr>
          <p:cNvSpPr/>
          <p:nvPr/>
        </p:nvSpPr>
        <p:spPr>
          <a:xfrm>
            <a:off x="3340946" y="2170429"/>
            <a:ext cx="87630" cy="13970"/>
          </a:xfrm>
          <a:custGeom>
            <a:avLst/>
            <a:gdLst/>
            <a:ahLst/>
            <a:cxnLst/>
            <a:rect l="l" t="t" r="r" b="b"/>
            <a:pathLst>
              <a:path w="87629" h="13970">
                <a:moveTo>
                  <a:pt x="87630" y="139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60">
            <a:extLst>
              <a:ext uri="{FF2B5EF4-FFF2-40B4-BE49-F238E27FC236}">
                <a16:creationId xmlns:a16="http://schemas.microsoft.com/office/drawing/2014/main" id="{DFFD3F31-F428-4426-B1D0-D4BA3F572E65}"/>
              </a:ext>
            </a:extLst>
          </p:cNvPr>
          <p:cNvSpPr/>
          <p:nvPr/>
        </p:nvSpPr>
        <p:spPr>
          <a:xfrm>
            <a:off x="3276176" y="2151379"/>
            <a:ext cx="64769" cy="19050"/>
          </a:xfrm>
          <a:custGeom>
            <a:avLst/>
            <a:gdLst/>
            <a:ahLst/>
            <a:cxnLst/>
            <a:rect l="l" t="t" r="r" b="b"/>
            <a:pathLst>
              <a:path w="64770" h="19050">
                <a:moveTo>
                  <a:pt x="64769" y="190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1">
            <a:extLst>
              <a:ext uri="{FF2B5EF4-FFF2-40B4-BE49-F238E27FC236}">
                <a16:creationId xmlns:a16="http://schemas.microsoft.com/office/drawing/2014/main" id="{45F8762B-4E22-436D-84C3-E8497AD5E9C6}"/>
              </a:ext>
            </a:extLst>
          </p:cNvPr>
          <p:cNvSpPr/>
          <p:nvPr/>
        </p:nvSpPr>
        <p:spPr>
          <a:xfrm>
            <a:off x="3212676" y="2118359"/>
            <a:ext cx="63500" cy="33020"/>
          </a:xfrm>
          <a:custGeom>
            <a:avLst/>
            <a:gdLst/>
            <a:ahLst/>
            <a:cxnLst/>
            <a:rect l="l" t="t" r="r" b="b"/>
            <a:pathLst>
              <a:path w="63500" h="33020">
                <a:moveTo>
                  <a:pt x="63500" y="330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62">
            <a:extLst>
              <a:ext uri="{FF2B5EF4-FFF2-40B4-BE49-F238E27FC236}">
                <a16:creationId xmlns:a16="http://schemas.microsoft.com/office/drawing/2014/main" id="{13DCCF6A-5BE9-4EA9-A584-5167B5C4B303}"/>
              </a:ext>
            </a:extLst>
          </p:cNvPr>
          <p:cNvSpPr/>
          <p:nvPr/>
        </p:nvSpPr>
        <p:spPr>
          <a:xfrm>
            <a:off x="3161876" y="2066290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50800" y="520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3">
            <a:extLst>
              <a:ext uri="{FF2B5EF4-FFF2-40B4-BE49-F238E27FC236}">
                <a16:creationId xmlns:a16="http://schemas.microsoft.com/office/drawing/2014/main" id="{CEBDC85D-4040-4DB5-856D-88B48C8AD54D}"/>
              </a:ext>
            </a:extLst>
          </p:cNvPr>
          <p:cNvSpPr/>
          <p:nvPr/>
        </p:nvSpPr>
        <p:spPr>
          <a:xfrm>
            <a:off x="3111076" y="2007870"/>
            <a:ext cx="50800" cy="58419"/>
          </a:xfrm>
          <a:custGeom>
            <a:avLst/>
            <a:gdLst/>
            <a:ahLst/>
            <a:cxnLst/>
            <a:rect l="l" t="t" r="r" b="b"/>
            <a:pathLst>
              <a:path w="50800" h="58420">
                <a:moveTo>
                  <a:pt x="50800" y="584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64">
            <a:extLst>
              <a:ext uri="{FF2B5EF4-FFF2-40B4-BE49-F238E27FC236}">
                <a16:creationId xmlns:a16="http://schemas.microsoft.com/office/drawing/2014/main" id="{D2D8FDF9-305C-4068-9455-2A104031CCF9}"/>
              </a:ext>
            </a:extLst>
          </p:cNvPr>
          <p:cNvSpPr/>
          <p:nvPr/>
        </p:nvSpPr>
        <p:spPr>
          <a:xfrm>
            <a:off x="3072976" y="1943100"/>
            <a:ext cx="38100" cy="64769"/>
          </a:xfrm>
          <a:custGeom>
            <a:avLst/>
            <a:gdLst/>
            <a:ahLst/>
            <a:cxnLst/>
            <a:rect l="l" t="t" r="r" b="b"/>
            <a:pathLst>
              <a:path w="38100" h="64770">
                <a:moveTo>
                  <a:pt x="38100" y="647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5">
            <a:extLst>
              <a:ext uri="{FF2B5EF4-FFF2-40B4-BE49-F238E27FC236}">
                <a16:creationId xmlns:a16="http://schemas.microsoft.com/office/drawing/2014/main" id="{7DF5B3CF-A1E4-429C-9C2C-21ADF842437F}"/>
              </a:ext>
            </a:extLst>
          </p:cNvPr>
          <p:cNvSpPr/>
          <p:nvPr/>
        </p:nvSpPr>
        <p:spPr>
          <a:xfrm>
            <a:off x="3034876" y="1877059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38100" y="660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6">
            <a:extLst>
              <a:ext uri="{FF2B5EF4-FFF2-40B4-BE49-F238E27FC236}">
                <a16:creationId xmlns:a16="http://schemas.microsoft.com/office/drawing/2014/main" id="{B5858B24-5DC8-4BD9-8CE9-94DAADCE74F5}"/>
              </a:ext>
            </a:extLst>
          </p:cNvPr>
          <p:cNvSpPr/>
          <p:nvPr/>
        </p:nvSpPr>
        <p:spPr>
          <a:xfrm>
            <a:off x="2996776" y="1812290"/>
            <a:ext cx="38100" cy="64769"/>
          </a:xfrm>
          <a:custGeom>
            <a:avLst/>
            <a:gdLst/>
            <a:ahLst/>
            <a:cxnLst/>
            <a:rect l="l" t="t" r="r" b="b"/>
            <a:pathLst>
              <a:path w="38100" h="64770">
                <a:moveTo>
                  <a:pt x="38100" y="647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7">
            <a:extLst>
              <a:ext uri="{FF2B5EF4-FFF2-40B4-BE49-F238E27FC236}">
                <a16:creationId xmlns:a16="http://schemas.microsoft.com/office/drawing/2014/main" id="{334BCB87-06FB-4C1B-A8F6-77CF911A46A6}"/>
              </a:ext>
            </a:extLst>
          </p:cNvPr>
          <p:cNvSpPr/>
          <p:nvPr/>
        </p:nvSpPr>
        <p:spPr>
          <a:xfrm>
            <a:off x="2971376" y="1760220"/>
            <a:ext cx="25400" cy="52069"/>
          </a:xfrm>
          <a:custGeom>
            <a:avLst/>
            <a:gdLst/>
            <a:ahLst/>
            <a:cxnLst/>
            <a:rect l="l" t="t" r="r" b="b"/>
            <a:pathLst>
              <a:path w="25400" h="52070">
                <a:moveTo>
                  <a:pt x="25400" y="520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68">
            <a:extLst>
              <a:ext uri="{FF2B5EF4-FFF2-40B4-BE49-F238E27FC236}">
                <a16:creationId xmlns:a16="http://schemas.microsoft.com/office/drawing/2014/main" id="{7B7CD6BB-F75A-4482-BADF-900657F36EE2}"/>
              </a:ext>
            </a:extLst>
          </p:cNvPr>
          <p:cNvSpPr/>
          <p:nvPr/>
        </p:nvSpPr>
        <p:spPr>
          <a:xfrm>
            <a:off x="2958676" y="1714500"/>
            <a:ext cx="12700" cy="45720"/>
          </a:xfrm>
          <a:custGeom>
            <a:avLst/>
            <a:gdLst/>
            <a:ahLst/>
            <a:cxnLst/>
            <a:rect l="l" t="t" r="r" b="b"/>
            <a:pathLst>
              <a:path w="12700" h="45720">
                <a:moveTo>
                  <a:pt x="12700" y="457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9">
            <a:extLst>
              <a:ext uri="{FF2B5EF4-FFF2-40B4-BE49-F238E27FC236}">
                <a16:creationId xmlns:a16="http://schemas.microsoft.com/office/drawing/2014/main" id="{DEC70B59-6082-4B6F-B319-4A08C0ED0C08}"/>
              </a:ext>
            </a:extLst>
          </p:cNvPr>
          <p:cNvSpPr/>
          <p:nvPr/>
        </p:nvSpPr>
        <p:spPr>
          <a:xfrm>
            <a:off x="2945976" y="17018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127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70">
            <a:extLst>
              <a:ext uri="{FF2B5EF4-FFF2-40B4-BE49-F238E27FC236}">
                <a16:creationId xmlns:a16="http://schemas.microsoft.com/office/drawing/2014/main" id="{7BC06FCA-E0F9-49B3-9AD4-5DC5E1FB1775}"/>
              </a:ext>
            </a:extLst>
          </p:cNvPr>
          <p:cNvSpPr/>
          <p:nvPr/>
        </p:nvSpPr>
        <p:spPr>
          <a:xfrm>
            <a:off x="2945976" y="168275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71">
            <a:extLst>
              <a:ext uri="{FF2B5EF4-FFF2-40B4-BE49-F238E27FC236}">
                <a16:creationId xmlns:a16="http://schemas.microsoft.com/office/drawing/2014/main" id="{15D6E111-0ACB-410B-B93C-AC6DD0973478}"/>
              </a:ext>
            </a:extLst>
          </p:cNvPr>
          <p:cNvSpPr/>
          <p:nvPr/>
        </p:nvSpPr>
        <p:spPr>
          <a:xfrm>
            <a:off x="2933276" y="1656079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266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72">
            <a:extLst>
              <a:ext uri="{FF2B5EF4-FFF2-40B4-BE49-F238E27FC236}">
                <a16:creationId xmlns:a16="http://schemas.microsoft.com/office/drawing/2014/main" id="{E1E2D324-6D01-49DA-BB14-68BCB88CDF16}"/>
              </a:ext>
            </a:extLst>
          </p:cNvPr>
          <p:cNvSpPr/>
          <p:nvPr/>
        </p:nvSpPr>
        <p:spPr>
          <a:xfrm>
            <a:off x="2920576" y="1623059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700" y="330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73">
            <a:extLst>
              <a:ext uri="{FF2B5EF4-FFF2-40B4-BE49-F238E27FC236}">
                <a16:creationId xmlns:a16="http://schemas.microsoft.com/office/drawing/2014/main" id="{A1AD66E9-4BBA-42AE-ADDE-1C52CE773AFE}"/>
              </a:ext>
            </a:extLst>
          </p:cNvPr>
          <p:cNvSpPr/>
          <p:nvPr/>
        </p:nvSpPr>
        <p:spPr>
          <a:xfrm>
            <a:off x="2895176" y="158496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74">
            <a:extLst>
              <a:ext uri="{FF2B5EF4-FFF2-40B4-BE49-F238E27FC236}">
                <a16:creationId xmlns:a16="http://schemas.microsoft.com/office/drawing/2014/main" id="{B97B0D3D-CC03-4DBA-B4F0-187A8BE2A73C}"/>
              </a:ext>
            </a:extLst>
          </p:cNvPr>
          <p:cNvSpPr/>
          <p:nvPr/>
        </p:nvSpPr>
        <p:spPr>
          <a:xfrm>
            <a:off x="2882476" y="1545589"/>
            <a:ext cx="12700" cy="39370"/>
          </a:xfrm>
          <a:custGeom>
            <a:avLst/>
            <a:gdLst/>
            <a:ahLst/>
            <a:cxnLst/>
            <a:rect l="l" t="t" r="r" b="b"/>
            <a:pathLst>
              <a:path w="12700" h="39369">
                <a:moveTo>
                  <a:pt x="12700" y="393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75">
            <a:extLst>
              <a:ext uri="{FF2B5EF4-FFF2-40B4-BE49-F238E27FC236}">
                <a16:creationId xmlns:a16="http://schemas.microsoft.com/office/drawing/2014/main" id="{AB07431B-2520-49FC-ABA7-C0B6DE342546}"/>
              </a:ext>
            </a:extLst>
          </p:cNvPr>
          <p:cNvSpPr/>
          <p:nvPr/>
        </p:nvSpPr>
        <p:spPr>
          <a:xfrm>
            <a:off x="2857076" y="1499870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19">
                <a:moveTo>
                  <a:pt x="25400" y="457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76">
            <a:extLst>
              <a:ext uri="{FF2B5EF4-FFF2-40B4-BE49-F238E27FC236}">
                <a16:creationId xmlns:a16="http://schemas.microsoft.com/office/drawing/2014/main" id="{6647C17A-619F-4DA1-ACA7-9D87ADE923CD}"/>
              </a:ext>
            </a:extLst>
          </p:cNvPr>
          <p:cNvSpPr/>
          <p:nvPr/>
        </p:nvSpPr>
        <p:spPr>
          <a:xfrm>
            <a:off x="2831676" y="1454150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19">
                <a:moveTo>
                  <a:pt x="25400" y="457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77">
            <a:extLst>
              <a:ext uri="{FF2B5EF4-FFF2-40B4-BE49-F238E27FC236}">
                <a16:creationId xmlns:a16="http://schemas.microsoft.com/office/drawing/2014/main" id="{973CFBF1-E392-450E-80AA-95858F15E4FF}"/>
              </a:ext>
            </a:extLst>
          </p:cNvPr>
          <p:cNvSpPr/>
          <p:nvPr/>
        </p:nvSpPr>
        <p:spPr>
          <a:xfrm>
            <a:off x="2818976" y="1408429"/>
            <a:ext cx="12700" cy="45720"/>
          </a:xfrm>
          <a:custGeom>
            <a:avLst/>
            <a:gdLst/>
            <a:ahLst/>
            <a:cxnLst/>
            <a:rect l="l" t="t" r="r" b="b"/>
            <a:pathLst>
              <a:path w="12700" h="45719">
                <a:moveTo>
                  <a:pt x="12700" y="457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8">
            <a:extLst>
              <a:ext uri="{FF2B5EF4-FFF2-40B4-BE49-F238E27FC236}">
                <a16:creationId xmlns:a16="http://schemas.microsoft.com/office/drawing/2014/main" id="{5CBBA670-CD28-42E5-9277-CF6226FE6030}"/>
              </a:ext>
            </a:extLst>
          </p:cNvPr>
          <p:cNvSpPr/>
          <p:nvPr/>
        </p:nvSpPr>
        <p:spPr>
          <a:xfrm>
            <a:off x="2793576" y="1369060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25400" y="39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9">
            <a:extLst>
              <a:ext uri="{FF2B5EF4-FFF2-40B4-BE49-F238E27FC236}">
                <a16:creationId xmlns:a16="http://schemas.microsoft.com/office/drawing/2014/main" id="{4E7DB46E-BF0B-4A08-AF76-907A35B7CCF1}"/>
              </a:ext>
            </a:extLst>
          </p:cNvPr>
          <p:cNvSpPr/>
          <p:nvPr/>
        </p:nvSpPr>
        <p:spPr>
          <a:xfrm>
            <a:off x="2768176" y="133096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0">
            <a:extLst>
              <a:ext uri="{FF2B5EF4-FFF2-40B4-BE49-F238E27FC236}">
                <a16:creationId xmlns:a16="http://schemas.microsoft.com/office/drawing/2014/main" id="{DEAD8B77-7024-4F7F-A4A0-A99C8F93256C}"/>
              </a:ext>
            </a:extLst>
          </p:cNvPr>
          <p:cNvSpPr/>
          <p:nvPr/>
        </p:nvSpPr>
        <p:spPr>
          <a:xfrm>
            <a:off x="2730076" y="129158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38100" y="393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1">
            <a:extLst>
              <a:ext uri="{FF2B5EF4-FFF2-40B4-BE49-F238E27FC236}">
                <a16:creationId xmlns:a16="http://schemas.microsoft.com/office/drawing/2014/main" id="{9397ABC6-132F-4799-A493-E054B3B82C00}"/>
              </a:ext>
            </a:extLst>
          </p:cNvPr>
          <p:cNvSpPr/>
          <p:nvPr/>
        </p:nvSpPr>
        <p:spPr>
          <a:xfrm>
            <a:off x="2704676" y="1264920"/>
            <a:ext cx="25400" cy="26670"/>
          </a:xfrm>
          <a:custGeom>
            <a:avLst/>
            <a:gdLst/>
            <a:ahLst/>
            <a:cxnLst/>
            <a:rect l="l" t="t" r="r" b="b"/>
            <a:pathLst>
              <a:path w="25400" h="26669">
                <a:moveTo>
                  <a:pt x="25400" y="2666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2">
            <a:extLst>
              <a:ext uri="{FF2B5EF4-FFF2-40B4-BE49-F238E27FC236}">
                <a16:creationId xmlns:a16="http://schemas.microsoft.com/office/drawing/2014/main" id="{76BE3022-7093-4F66-9629-36EB6BB982C2}"/>
              </a:ext>
            </a:extLst>
          </p:cNvPr>
          <p:cNvSpPr/>
          <p:nvPr/>
        </p:nvSpPr>
        <p:spPr>
          <a:xfrm>
            <a:off x="2679276" y="123952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3">
            <a:extLst>
              <a:ext uri="{FF2B5EF4-FFF2-40B4-BE49-F238E27FC236}">
                <a16:creationId xmlns:a16="http://schemas.microsoft.com/office/drawing/2014/main" id="{A267E547-7014-412D-882D-1A3F1391C521}"/>
              </a:ext>
            </a:extLst>
          </p:cNvPr>
          <p:cNvSpPr/>
          <p:nvPr/>
        </p:nvSpPr>
        <p:spPr>
          <a:xfrm>
            <a:off x="2653876" y="1226820"/>
            <a:ext cx="25400" cy="12700"/>
          </a:xfrm>
          <a:custGeom>
            <a:avLst/>
            <a:gdLst/>
            <a:ahLst/>
            <a:cxnLst/>
            <a:rect l="l" t="t" r="r" b="b"/>
            <a:pathLst>
              <a:path w="25400" h="12700">
                <a:moveTo>
                  <a:pt x="25400" y="127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4">
            <a:extLst>
              <a:ext uri="{FF2B5EF4-FFF2-40B4-BE49-F238E27FC236}">
                <a16:creationId xmlns:a16="http://schemas.microsoft.com/office/drawing/2014/main" id="{35DFD86A-3D1D-494D-9105-2433AA542D1C}"/>
              </a:ext>
            </a:extLst>
          </p:cNvPr>
          <p:cNvSpPr/>
          <p:nvPr/>
        </p:nvSpPr>
        <p:spPr>
          <a:xfrm>
            <a:off x="2628476" y="1219200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25400" y="76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5">
            <a:extLst>
              <a:ext uri="{FF2B5EF4-FFF2-40B4-BE49-F238E27FC236}">
                <a16:creationId xmlns:a16="http://schemas.microsoft.com/office/drawing/2014/main" id="{9F723D6F-355D-4F83-B6D8-BC4F0A7A21BA}"/>
              </a:ext>
            </a:extLst>
          </p:cNvPr>
          <p:cNvSpPr/>
          <p:nvPr/>
        </p:nvSpPr>
        <p:spPr>
          <a:xfrm>
            <a:off x="2603076" y="1219200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25400" y="0"/>
                </a:moveTo>
                <a:lnTo>
                  <a:pt x="0" y="76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86">
            <a:extLst>
              <a:ext uri="{FF2B5EF4-FFF2-40B4-BE49-F238E27FC236}">
                <a16:creationId xmlns:a16="http://schemas.microsoft.com/office/drawing/2014/main" id="{8B63F170-8980-4D90-BB22-429813A0F1B8}"/>
              </a:ext>
            </a:extLst>
          </p:cNvPr>
          <p:cNvSpPr/>
          <p:nvPr/>
        </p:nvSpPr>
        <p:spPr>
          <a:xfrm>
            <a:off x="2577676" y="1226820"/>
            <a:ext cx="25400" cy="12700"/>
          </a:xfrm>
          <a:custGeom>
            <a:avLst/>
            <a:gdLst/>
            <a:ahLst/>
            <a:cxnLst/>
            <a:rect l="l" t="t" r="r" b="b"/>
            <a:pathLst>
              <a:path w="25400" h="12700">
                <a:moveTo>
                  <a:pt x="25400" y="0"/>
                </a:moveTo>
                <a:lnTo>
                  <a:pt x="0" y="127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87">
            <a:extLst>
              <a:ext uri="{FF2B5EF4-FFF2-40B4-BE49-F238E27FC236}">
                <a16:creationId xmlns:a16="http://schemas.microsoft.com/office/drawing/2014/main" id="{8504FB10-99A4-471C-BE0D-D4B579BD336D}"/>
              </a:ext>
            </a:extLst>
          </p:cNvPr>
          <p:cNvSpPr/>
          <p:nvPr/>
        </p:nvSpPr>
        <p:spPr>
          <a:xfrm>
            <a:off x="2552276" y="123952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0" y="254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88">
            <a:extLst>
              <a:ext uri="{FF2B5EF4-FFF2-40B4-BE49-F238E27FC236}">
                <a16:creationId xmlns:a16="http://schemas.microsoft.com/office/drawing/2014/main" id="{3160D0F5-2589-44EF-B3E2-695E8570F548}"/>
              </a:ext>
            </a:extLst>
          </p:cNvPr>
          <p:cNvSpPr/>
          <p:nvPr/>
        </p:nvSpPr>
        <p:spPr>
          <a:xfrm>
            <a:off x="2526876" y="1264920"/>
            <a:ext cx="25400" cy="26670"/>
          </a:xfrm>
          <a:custGeom>
            <a:avLst/>
            <a:gdLst/>
            <a:ahLst/>
            <a:cxnLst/>
            <a:rect l="l" t="t" r="r" b="b"/>
            <a:pathLst>
              <a:path w="25400" h="26669">
                <a:moveTo>
                  <a:pt x="25400" y="0"/>
                </a:moveTo>
                <a:lnTo>
                  <a:pt x="0" y="2666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89">
            <a:extLst>
              <a:ext uri="{FF2B5EF4-FFF2-40B4-BE49-F238E27FC236}">
                <a16:creationId xmlns:a16="http://schemas.microsoft.com/office/drawing/2014/main" id="{A11C8504-4CA7-4F3A-A81D-8B8A58CEE462}"/>
              </a:ext>
            </a:extLst>
          </p:cNvPr>
          <p:cNvSpPr/>
          <p:nvPr/>
        </p:nvSpPr>
        <p:spPr>
          <a:xfrm>
            <a:off x="2501476" y="1291589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25400" y="0"/>
                </a:moveTo>
                <a:lnTo>
                  <a:pt x="0" y="393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90">
            <a:extLst>
              <a:ext uri="{FF2B5EF4-FFF2-40B4-BE49-F238E27FC236}">
                <a16:creationId xmlns:a16="http://schemas.microsoft.com/office/drawing/2014/main" id="{48D15D84-CB00-4051-A962-521E6EBA382B}"/>
              </a:ext>
            </a:extLst>
          </p:cNvPr>
          <p:cNvSpPr/>
          <p:nvPr/>
        </p:nvSpPr>
        <p:spPr>
          <a:xfrm>
            <a:off x="2476076" y="133096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381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91">
            <a:extLst>
              <a:ext uri="{FF2B5EF4-FFF2-40B4-BE49-F238E27FC236}">
                <a16:creationId xmlns:a16="http://schemas.microsoft.com/office/drawing/2014/main" id="{EF5781C9-949E-4842-B6A8-A995DFA9B4A6}"/>
              </a:ext>
            </a:extLst>
          </p:cNvPr>
          <p:cNvSpPr/>
          <p:nvPr/>
        </p:nvSpPr>
        <p:spPr>
          <a:xfrm>
            <a:off x="2450676" y="1369060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25400" y="0"/>
                </a:moveTo>
                <a:lnTo>
                  <a:pt x="0" y="393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92">
            <a:extLst>
              <a:ext uri="{FF2B5EF4-FFF2-40B4-BE49-F238E27FC236}">
                <a16:creationId xmlns:a16="http://schemas.microsoft.com/office/drawing/2014/main" id="{6D463FFB-563C-4472-A13D-6FFF2046F15C}"/>
              </a:ext>
            </a:extLst>
          </p:cNvPr>
          <p:cNvSpPr/>
          <p:nvPr/>
        </p:nvSpPr>
        <p:spPr>
          <a:xfrm>
            <a:off x="2425276" y="1408429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19">
                <a:moveTo>
                  <a:pt x="25400" y="0"/>
                </a:moveTo>
                <a:lnTo>
                  <a:pt x="0" y="457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93">
            <a:extLst>
              <a:ext uri="{FF2B5EF4-FFF2-40B4-BE49-F238E27FC236}">
                <a16:creationId xmlns:a16="http://schemas.microsoft.com/office/drawing/2014/main" id="{2F92681E-C428-4A08-AD53-C90883F9B9DF}"/>
              </a:ext>
            </a:extLst>
          </p:cNvPr>
          <p:cNvSpPr/>
          <p:nvPr/>
        </p:nvSpPr>
        <p:spPr>
          <a:xfrm>
            <a:off x="2399876" y="1454150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19">
                <a:moveTo>
                  <a:pt x="25400" y="0"/>
                </a:moveTo>
                <a:lnTo>
                  <a:pt x="0" y="457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4">
            <a:extLst>
              <a:ext uri="{FF2B5EF4-FFF2-40B4-BE49-F238E27FC236}">
                <a16:creationId xmlns:a16="http://schemas.microsoft.com/office/drawing/2014/main" id="{6D7D46BA-4325-4836-BAC7-75E9BE9BE6F5}"/>
              </a:ext>
            </a:extLst>
          </p:cNvPr>
          <p:cNvSpPr/>
          <p:nvPr/>
        </p:nvSpPr>
        <p:spPr>
          <a:xfrm>
            <a:off x="2387176" y="1499870"/>
            <a:ext cx="12700" cy="45720"/>
          </a:xfrm>
          <a:custGeom>
            <a:avLst/>
            <a:gdLst/>
            <a:ahLst/>
            <a:cxnLst/>
            <a:rect l="l" t="t" r="r" b="b"/>
            <a:pathLst>
              <a:path w="12700" h="45719">
                <a:moveTo>
                  <a:pt x="12700" y="0"/>
                </a:moveTo>
                <a:lnTo>
                  <a:pt x="0" y="457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95">
            <a:extLst>
              <a:ext uri="{FF2B5EF4-FFF2-40B4-BE49-F238E27FC236}">
                <a16:creationId xmlns:a16="http://schemas.microsoft.com/office/drawing/2014/main" id="{D26B4D80-518D-4B80-B85E-BF9716427F2E}"/>
              </a:ext>
            </a:extLst>
          </p:cNvPr>
          <p:cNvSpPr/>
          <p:nvPr/>
        </p:nvSpPr>
        <p:spPr>
          <a:xfrm>
            <a:off x="2361776" y="1545589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69">
                <a:moveTo>
                  <a:pt x="25400" y="0"/>
                </a:moveTo>
                <a:lnTo>
                  <a:pt x="0" y="393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96">
            <a:extLst>
              <a:ext uri="{FF2B5EF4-FFF2-40B4-BE49-F238E27FC236}">
                <a16:creationId xmlns:a16="http://schemas.microsoft.com/office/drawing/2014/main" id="{7DDEC8C2-4801-4ACC-8137-3DDFA8B8C17D}"/>
              </a:ext>
            </a:extLst>
          </p:cNvPr>
          <p:cNvSpPr/>
          <p:nvPr/>
        </p:nvSpPr>
        <p:spPr>
          <a:xfrm>
            <a:off x="2349076" y="158496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381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97">
            <a:extLst>
              <a:ext uri="{FF2B5EF4-FFF2-40B4-BE49-F238E27FC236}">
                <a16:creationId xmlns:a16="http://schemas.microsoft.com/office/drawing/2014/main" id="{9CE9187A-4142-44E4-89E1-CE94FA72A9EF}"/>
              </a:ext>
            </a:extLst>
          </p:cNvPr>
          <p:cNvSpPr/>
          <p:nvPr/>
        </p:nvSpPr>
        <p:spPr>
          <a:xfrm>
            <a:off x="2336376" y="1623059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700" y="0"/>
                </a:moveTo>
                <a:lnTo>
                  <a:pt x="0" y="330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98">
            <a:extLst>
              <a:ext uri="{FF2B5EF4-FFF2-40B4-BE49-F238E27FC236}">
                <a16:creationId xmlns:a16="http://schemas.microsoft.com/office/drawing/2014/main" id="{52380510-9C5B-4B97-AAEC-0EA5CB61B551}"/>
              </a:ext>
            </a:extLst>
          </p:cNvPr>
          <p:cNvSpPr/>
          <p:nvPr/>
        </p:nvSpPr>
        <p:spPr>
          <a:xfrm>
            <a:off x="2323676" y="1656079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12700" y="0"/>
                </a:moveTo>
                <a:lnTo>
                  <a:pt x="0" y="266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99">
            <a:extLst>
              <a:ext uri="{FF2B5EF4-FFF2-40B4-BE49-F238E27FC236}">
                <a16:creationId xmlns:a16="http://schemas.microsoft.com/office/drawing/2014/main" id="{5AD56A75-A87D-43BE-9742-D6EBC244E583}"/>
              </a:ext>
            </a:extLst>
          </p:cNvPr>
          <p:cNvSpPr/>
          <p:nvPr/>
        </p:nvSpPr>
        <p:spPr>
          <a:xfrm>
            <a:off x="2310976" y="1682750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70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00">
            <a:extLst>
              <a:ext uri="{FF2B5EF4-FFF2-40B4-BE49-F238E27FC236}">
                <a16:creationId xmlns:a16="http://schemas.microsoft.com/office/drawing/2014/main" id="{FFBCA26B-BE62-42C0-9652-14C8176C86D8}"/>
              </a:ext>
            </a:extLst>
          </p:cNvPr>
          <p:cNvSpPr/>
          <p:nvPr/>
        </p:nvSpPr>
        <p:spPr>
          <a:xfrm>
            <a:off x="2310976" y="170180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3175" y="6350"/>
                </a:moveTo>
                <a:lnTo>
                  <a:pt x="3175" y="6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01">
            <a:extLst>
              <a:ext uri="{FF2B5EF4-FFF2-40B4-BE49-F238E27FC236}">
                <a16:creationId xmlns:a16="http://schemas.microsoft.com/office/drawing/2014/main" id="{267923DC-9751-4C0A-B644-8CA2AA9E2202}"/>
              </a:ext>
            </a:extLst>
          </p:cNvPr>
          <p:cNvSpPr/>
          <p:nvPr/>
        </p:nvSpPr>
        <p:spPr>
          <a:xfrm>
            <a:off x="2285576" y="1714500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25400" y="0"/>
                </a:moveTo>
                <a:lnTo>
                  <a:pt x="0" y="393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02">
            <a:extLst>
              <a:ext uri="{FF2B5EF4-FFF2-40B4-BE49-F238E27FC236}">
                <a16:creationId xmlns:a16="http://schemas.microsoft.com/office/drawing/2014/main" id="{2B751784-5543-4BE0-ABA0-ABEEB2C5F8E4}"/>
              </a:ext>
            </a:extLst>
          </p:cNvPr>
          <p:cNvSpPr/>
          <p:nvPr/>
        </p:nvSpPr>
        <p:spPr>
          <a:xfrm>
            <a:off x="2260176" y="1753870"/>
            <a:ext cx="25400" cy="58419"/>
          </a:xfrm>
          <a:custGeom>
            <a:avLst/>
            <a:gdLst/>
            <a:ahLst/>
            <a:cxnLst/>
            <a:rect l="l" t="t" r="r" b="b"/>
            <a:pathLst>
              <a:path w="25400" h="58420">
                <a:moveTo>
                  <a:pt x="25400" y="0"/>
                </a:moveTo>
                <a:lnTo>
                  <a:pt x="0" y="584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03">
            <a:extLst>
              <a:ext uri="{FF2B5EF4-FFF2-40B4-BE49-F238E27FC236}">
                <a16:creationId xmlns:a16="http://schemas.microsoft.com/office/drawing/2014/main" id="{9FBBAF87-C096-4D5C-801D-2A80A6AD2F8E}"/>
              </a:ext>
            </a:extLst>
          </p:cNvPr>
          <p:cNvSpPr/>
          <p:nvPr/>
        </p:nvSpPr>
        <p:spPr>
          <a:xfrm>
            <a:off x="2222076" y="1812290"/>
            <a:ext cx="38100" cy="64769"/>
          </a:xfrm>
          <a:custGeom>
            <a:avLst/>
            <a:gdLst/>
            <a:ahLst/>
            <a:cxnLst/>
            <a:rect l="l" t="t" r="r" b="b"/>
            <a:pathLst>
              <a:path w="38100" h="64770">
                <a:moveTo>
                  <a:pt x="38100" y="0"/>
                </a:moveTo>
                <a:lnTo>
                  <a:pt x="0" y="647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04">
            <a:extLst>
              <a:ext uri="{FF2B5EF4-FFF2-40B4-BE49-F238E27FC236}">
                <a16:creationId xmlns:a16="http://schemas.microsoft.com/office/drawing/2014/main" id="{3D9E179B-7025-41E1-B9AF-6BA4C9FA415F}"/>
              </a:ext>
            </a:extLst>
          </p:cNvPr>
          <p:cNvSpPr/>
          <p:nvPr/>
        </p:nvSpPr>
        <p:spPr>
          <a:xfrm>
            <a:off x="2183976" y="1877059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38100" y="0"/>
                </a:moveTo>
                <a:lnTo>
                  <a:pt x="0" y="660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05">
            <a:extLst>
              <a:ext uri="{FF2B5EF4-FFF2-40B4-BE49-F238E27FC236}">
                <a16:creationId xmlns:a16="http://schemas.microsoft.com/office/drawing/2014/main" id="{79466F58-3926-4789-9BA4-D9BCB912CCDF}"/>
              </a:ext>
            </a:extLst>
          </p:cNvPr>
          <p:cNvSpPr/>
          <p:nvPr/>
        </p:nvSpPr>
        <p:spPr>
          <a:xfrm>
            <a:off x="2145876" y="1943100"/>
            <a:ext cx="38100" cy="64769"/>
          </a:xfrm>
          <a:custGeom>
            <a:avLst/>
            <a:gdLst/>
            <a:ahLst/>
            <a:cxnLst/>
            <a:rect l="l" t="t" r="r" b="b"/>
            <a:pathLst>
              <a:path w="38100" h="64770">
                <a:moveTo>
                  <a:pt x="38100" y="0"/>
                </a:moveTo>
                <a:lnTo>
                  <a:pt x="0" y="647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06">
            <a:extLst>
              <a:ext uri="{FF2B5EF4-FFF2-40B4-BE49-F238E27FC236}">
                <a16:creationId xmlns:a16="http://schemas.microsoft.com/office/drawing/2014/main" id="{E4E4C1DC-77C6-4088-9E7A-03A1F6106722}"/>
              </a:ext>
            </a:extLst>
          </p:cNvPr>
          <p:cNvSpPr/>
          <p:nvPr/>
        </p:nvSpPr>
        <p:spPr>
          <a:xfrm>
            <a:off x="2095076" y="2007870"/>
            <a:ext cx="50800" cy="58419"/>
          </a:xfrm>
          <a:custGeom>
            <a:avLst/>
            <a:gdLst/>
            <a:ahLst/>
            <a:cxnLst/>
            <a:rect l="l" t="t" r="r" b="b"/>
            <a:pathLst>
              <a:path w="50800" h="58420">
                <a:moveTo>
                  <a:pt x="50800" y="0"/>
                </a:moveTo>
                <a:lnTo>
                  <a:pt x="0" y="584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07">
            <a:extLst>
              <a:ext uri="{FF2B5EF4-FFF2-40B4-BE49-F238E27FC236}">
                <a16:creationId xmlns:a16="http://schemas.microsoft.com/office/drawing/2014/main" id="{03E04765-D66E-435B-BDF3-92998B47BFFD}"/>
              </a:ext>
            </a:extLst>
          </p:cNvPr>
          <p:cNvSpPr/>
          <p:nvPr/>
        </p:nvSpPr>
        <p:spPr>
          <a:xfrm>
            <a:off x="2044276" y="2066290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50800" y="0"/>
                </a:moveTo>
                <a:lnTo>
                  <a:pt x="0" y="520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08">
            <a:extLst>
              <a:ext uri="{FF2B5EF4-FFF2-40B4-BE49-F238E27FC236}">
                <a16:creationId xmlns:a16="http://schemas.microsoft.com/office/drawing/2014/main" id="{C7220C98-9B85-4D21-8BC9-5A2772C556DD}"/>
              </a:ext>
            </a:extLst>
          </p:cNvPr>
          <p:cNvSpPr/>
          <p:nvPr/>
        </p:nvSpPr>
        <p:spPr>
          <a:xfrm>
            <a:off x="1980776" y="2118359"/>
            <a:ext cx="63500" cy="33020"/>
          </a:xfrm>
          <a:custGeom>
            <a:avLst/>
            <a:gdLst/>
            <a:ahLst/>
            <a:cxnLst/>
            <a:rect l="l" t="t" r="r" b="b"/>
            <a:pathLst>
              <a:path w="63500" h="33020">
                <a:moveTo>
                  <a:pt x="63500" y="0"/>
                </a:moveTo>
                <a:lnTo>
                  <a:pt x="0" y="330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9">
            <a:extLst>
              <a:ext uri="{FF2B5EF4-FFF2-40B4-BE49-F238E27FC236}">
                <a16:creationId xmlns:a16="http://schemas.microsoft.com/office/drawing/2014/main" id="{F1231123-B6BF-4D4C-A53F-67B6C0092C01}"/>
              </a:ext>
            </a:extLst>
          </p:cNvPr>
          <p:cNvSpPr/>
          <p:nvPr/>
        </p:nvSpPr>
        <p:spPr>
          <a:xfrm>
            <a:off x="1904576" y="2151379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7620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0">
            <a:extLst>
              <a:ext uri="{FF2B5EF4-FFF2-40B4-BE49-F238E27FC236}">
                <a16:creationId xmlns:a16="http://schemas.microsoft.com/office/drawing/2014/main" id="{BAB535BF-F290-480C-9331-26138363655B}"/>
              </a:ext>
            </a:extLst>
          </p:cNvPr>
          <p:cNvSpPr/>
          <p:nvPr/>
        </p:nvSpPr>
        <p:spPr>
          <a:xfrm>
            <a:off x="1828376" y="2170429"/>
            <a:ext cx="76200" cy="6350"/>
          </a:xfrm>
          <a:custGeom>
            <a:avLst/>
            <a:gdLst/>
            <a:ahLst/>
            <a:cxnLst/>
            <a:rect l="l" t="t" r="r" b="b"/>
            <a:pathLst>
              <a:path w="76200" h="6350">
                <a:moveTo>
                  <a:pt x="-3175" y="3175"/>
                </a:moveTo>
                <a:lnTo>
                  <a:pt x="79375" y="31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11">
            <a:extLst>
              <a:ext uri="{FF2B5EF4-FFF2-40B4-BE49-F238E27FC236}">
                <a16:creationId xmlns:a16="http://schemas.microsoft.com/office/drawing/2014/main" id="{7CAC7BB9-8BB1-40C9-9E9A-B21E42C07DCE}"/>
              </a:ext>
            </a:extLst>
          </p:cNvPr>
          <p:cNvSpPr/>
          <p:nvPr/>
        </p:nvSpPr>
        <p:spPr>
          <a:xfrm>
            <a:off x="1739476" y="2176779"/>
            <a:ext cx="88900" cy="7620"/>
          </a:xfrm>
          <a:custGeom>
            <a:avLst/>
            <a:gdLst/>
            <a:ahLst/>
            <a:cxnLst/>
            <a:rect l="l" t="t" r="r" b="b"/>
            <a:pathLst>
              <a:path w="88900" h="7620">
                <a:moveTo>
                  <a:pt x="-3175" y="3810"/>
                </a:moveTo>
                <a:lnTo>
                  <a:pt x="92075" y="381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12">
            <a:extLst>
              <a:ext uri="{FF2B5EF4-FFF2-40B4-BE49-F238E27FC236}">
                <a16:creationId xmlns:a16="http://schemas.microsoft.com/office/drawing/2014/main" id="{61C118B7-A6B1-4642-9CC0-794C2B3F7D54}"/>
              </a:ext>
            </a:extLst>
          </p:cNvPr>
          <p:cNvSpPr/>
          <p:nvPr/>
        </p:nvSpPr>
        <p:spPr>
          <a:xfrm>
            <a:off x="1663276" y="2176779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20">
                <a:moveTo>
                  <a:pt x="-3175" y="3810"/>
                </a:moveTo>
                <a:lnTo>
                  <a:pt x="79375" y="381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13">
            <a:extLst>
              <a:ext uri="{FF2B5EF4-FFF2-40B4-BE49-F238E27FC236}">
                <a16:creationId xmlns:a16="http://schemas.microsoft.com/office/drawing/2014/main" id="{75D27E99-A6A5-4802-828C-0AF282CEDB34}"/>
              </a:ext>
            </a:extLst>
          </p:cNvPr>
          <p:cNvSpPr/>
          <p:nvPr/>
        </p:nvSpPr>
        <p:spPr>
          <a:xfrm>
            <a:off x="1339427" y="2277109"/>
            <a:ext cx="3430270" cy="0"/>
          </a:xfrm>
          <a:custGeom>
            <a:avLst/>
            <a:gdLst/>
            <a:ahLst/>
            <a:cxnLst/>
            <a:rect l="l" t="t" r="r" b="b"/>
            <a:pathLst>
              <a:path w="3430270">
                <a:moveTo>
                  <a:pt x="0" y="0"/>
                </a:moveTo>
                <a:lnTo>
                  <a:pt x="3430269" y="0"/>
                </a:lnTo>
              </a:path>
            </a:pathLst>
          </a:custGeom>
          <a:ln w="9344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14">
            <a:extLst>
              <a:ext uri="{FF2B5EF4-FFF2-40B4-BE49-F238E27FC236}">
                <a16:creationId xmlns:a16="http://schemas.microsoft.com/office/drawing/2014/main" id="{16FC1528-303B-4B16-BE93-8BF669025992}"/>
              </a:ext>
            </a:extLst>
          </p:cNvPr>
          <p:cNvSpPr/>
          <p:nvPr/>
        </p:nvSpPr>
        <p:spPr>
          <a:xfrm>
            <a:off x="4029287" y="2180590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0" y="0"/>
                </a:moveTo>
                <a:lnTo>
                  <a:pt x="811529" y="0"/>
                </a:lnTo>
              </a:path>
            </a:pathLst>
          </a:custGeom>
          <a:ln w="889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5">
            <a:extLst>
              <a:ext uri="{FF2B5EF4-FFF2-40B4-BE49-F238E27FC236}">
                <a16:creationId xmlns:a16="http://schemas.microsoft.com/office/drawing/2014/main" id="{C60F2765-A80C-4291-ACC9-590525EABCAC}"/>
              </a:ext>
            </a:extLst>
          </p:cNvPr>
          <p:cNvSpPr/>
          <p:nvPr/>
        </p:nvSpPr>
        <p:spPr>
          <a:xfrm>
            <a:off x="4835736" y="214375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29"/>
                </a:lnTo>
                <a:lnTo>
                  <a:pt x="74929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16">
            <a:extLst>
              <a:ext uri="{FF2B5EF4-FFF2-40B4-BE49-F238E27FC236}">
                <a16:creationId xmlns:a16="http://schemas.microsoft.com/office/drawing/2014/main" id="{4F8B5B5B-52FA-42E4-97BB-C98DACBB2891}"/>
              </a:ext>
            </a:extLst>
          </p:cNvPr>
          <p:cNvSpPr/>
          <p:nvPr/>
        </p:nvSpPr>
        <p:spPr>
          <a:xfrm>
            <a:off x="2726267" y="1731009"/>
            <a:ext cx="1682750" cy="0"/>
          </a:xfrm>
          <a:custGeom>
            <a:avLst/>
            <a:gdLst/>
            <a:ahLst/>
            <a:cxnLst/>
            <a:rect l="l" t="t" r="r" b="b"/>
            <a:pathLst>
              <a:path w="1682750">
                <a:moveTo>
                  <a:pt x="0" y="0"/>
                </a:moveTo>
                <a:lnTo>
                  <a:pt x="1682750" y="0"/>
                </a:lnTo>
              </a:path>
            </a:pathLst>
          </a:custGeom>
          <a:ln w="889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17">
            <a:extLst>
              <a:ext uri="{FF2B5EF4-FFF2-40B4-BE49-F238E27FC236}">
                <a16:creationId xmlns:a16="http://schemas.microsoft.com/office/drawing/2014/main" id="{71E03F69-7E0B-42D8-85F9-B9F6FF1F806B}"/>
              </a:ext>
            </a:extLst>
          </p:cNvPr>
          <p:cNvSpPr/>
          <p:nvPr/>
        </p:nvSpPr>
        <p:spPr>
          <a:xfrm>
            <a:off x="4405207" y="169290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29"/>
                </a:lnTo>
                <a:lnTo>
                  <a:pt x="7493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18">
            <a:extLst>
              <a:ext uri="{FF2B5EF4-FFF2-40B4-BE49-F238E27FC236}">
                <a16:creationId xmlns:a16="http://schemas.microsoft.com/office/drawing/2014/main" id="{FD4F8F39-E134-4FF7-93A4-D0D9AEFC1B9A}"/>
              </a:ext>
            </a:extLst>
          </p:cNvPr>
          <p:cNvSpPr txBox="1"/>
          <p:nvPr/>
        </p:nvSpPr>
        <p:spPr>
          <a:xfrm>
            <a:off x="3177117" y="1738629"/>
            <a:ext cx="178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solidFill>
                  <a:srgbClr val="5A5148"/>
                </a:solidFill>
                <a:latin typeface="Times New Roman"/>
                <a:cs typeface="Times New Roman"/>
              </a:rPr>
              <a:t>“bathochromic</a:t>
            </a:r>
            <a:r>
              <a:rPr sz="2700" spc="-104" baseline="-37037" dirty="0">
                <a:solidFill>
                  <a:srgbClr val="5A5148"/>
                </a:solidFill>
                <a:latin typeface="Symbol"/>
                <a:cs typeface="Symbol"/>
              </a:rPr>
              <a:t></a:t>
            </a:r>
            <a:r>
              <a:rPr sz="1600" spc="-70" dirty="0">
                <a:solidFill>
                  <a:srgbClr val="5A5148"/>
                </a:solidFill>
                <a:latin typeface="Times New Roman"/>
                <a:cs typeface="Times New Roman"/>
              </a:rPr>
              <a:t>”</a:t>
            </a:r>
            <a:r>
              <a:rPr sz="1600" spc="-5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A5148"/>
                </a:solidFill>
                <a:latin typeface="Times New Roman"/>
                <a:cs typeface="Times New Roman"/>
              </a:rPr>
              <a:t>shift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5" name="object 319">
            <a:extLst>
              <a:ext uri="{FF2B5EF4-FFF2-40B4-BE49-F238E27FC236}">
                <a16:creationId xmlns:a16="http://schemas.microsoft.com/office/drawing/2014/main" id="{A7218774-5ED1-4ADB-9D21-9FDF302245AD}"/>
              </a:ext>
            </a:extLst>
          </p:cNvPr>
          <p:cNvSpPr/>
          <p:nvPr/>
        </p:nvSpPr>
        <p:spPr>
          <a:xfrm>
            <a:off x="1251796" y="1731009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1333499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20">
            <a:extLst>
              <a:ext uri="{FF2B5EF4-FFF2-40B4-BE49-F238E27FC236}">
                <a16:creationId xmlns:a16="http://schemas.microsoft.com/office/drawing/2014/main" id="{3F61DF94-C718-4E00-96F9-EF703B03C621}"/>
              </a:ext>
            </a:extLst>
          </p:cNvPr>
          <p:cNvSpPr/>
          <p:nvPr/>
        </p:nvSpPr>
        <p:spPr>
          <a:xfrm>
            <a:off x="1181946" y="169290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74930" y="0"/>
                </a:moveTo>
                <a:lnTo>
                  <a:pt x="0" y="38100"/>
                </a:lnTo>
                <a:lnTo>
                  <a:pt x="74930" y="74929"/>
                </a:lnTo>
                <a:lnTo>
                  <a:pt x="74930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21">
            <a:extLst>
              <a:ext uri="{FF2B5EF4-FFF2-40B4-BE49-F238E27FC236}">
                <a16:creationId xmlns:a16="http://schemas.microsoft.com/office/drawing/2014/main" id="{29170B07-6905-4CC0-B942-C1707E245138}"/>
              </a:ext>
            </a:extLst>
          </p:cNvPr>
          <p:cNvSpPr txBox="1"/>
          <p:nvPr/>
        </p:nvSpPr>
        <p:spPr>
          <a:xfrm>
            <a:off x="433917" y="1764029"/>
            <a:ext cx="1765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5A5148"/>
                </a:solidFill>
                <a:latin typeface="Times New Roman"/>
                <a:cs typeface="Times New Roman"/>
              </a:rPr>
              <a:t>“hypsochromic”</a:t>
            </a:r>
            <a:r>
              <a:rPr sz="1600" spc="-7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A5148"/>
                </a:solidFill>
                <a:latin typeface="Times New Roman"/>
                <a:cs typeface="Times New Roman"/>
              </a:rPr>
              <a:t>shift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8" name="object 322">
            <a:extLst>
              <a:ext uri="{FF2B5EF4-FFF2-40B4-BE49-F238E27FC236}">
                <a16:creationId xmlns:a16="http://schemas.microsoft.com/office/drawing/2014/main" id="{A1CBE6A9-3ACD-4B8A-B79D-6A1B098989F5}"/>
              </a:ext>
            </a:extLst>
          </p:cNvPr>
          <p:cNvSpPr/>
          <p:nvPr/>
        </p:nvSpPr>
        <p:spPr>
          <a:xfrm>
            <a:off x="2596726" y="689610"/>
            <a:ext cx="15240" cy="614680"/>
          </a:xfrm>
          <a:custGeom>
            <a:avLst/>
            <a:gdLst/>
            <a:ahLst/>
            <a:cxnLst/>
            <a:rect l="l" t="t" r="r" b="b"/>
            <a:pathLst>
              <a:path w="15239" h="614680">
                <a:moveTo>
                  <a:pt x="15239" y="614679"/>
                </a:moveTo>
                <a:lnTo>
                  <a:pt x="0" y="0"/>
                </a:lnTo>
              </a:path>
            </a:pathLst>
          </a:custGeom>
          <a:ln w="889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23">
            <a:extLst>
              <a:ext uri="{FF2B5EF4-FFF2-40B4-BE49-F238E27FC236}">
                <a16:creationId xmlns:a16="http://schemas.microsoft.com/office/drawing/2014/main" id="{1EA287F8-1A68-4AB3-A568-02F48318D67D}"/>
              </a:ext>
            </a:extLst>
          </p:cNvPr>
          <p:cNvSpPr/>
          <p:nvPr/>
        </p:nvSpPr>
        <p:spPr>
          <a:xfrm>
            <a:off x="2558626" y="6184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6829" y="0"/>
                </a:moveTo>
                <a:lnTo>
                  <a:pt x="0" y="76200"/>
                </a:lnTo>
                <a:lnTo>
                  <a:pt x="76200" y="74930"/>
                </a:lnTo>
                <a:lnTo>
                  <a:pt x="36829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24">
            <a:extLst>
              <a:ext uri="{FF2B5EF4-FFF2-40B4-BE49-F238E27FC236}">
                <a16:creationId xmlns:a16="http://schemas.microsoft.com/office/drawing/2014/main" id="{09BFDAB0-65A9-401A-BFB0-A42215EF7495}"/>
              </a:ext>
            </a:extLst>
          </p:cNvPr>
          <p:cNvSpPr txBox="1">
            <a:spLocks/>
          </p:cNvSpPr>
          <p:nvPr/>
        </p:nvSpPr>
        <p:spPr>
          <a:xfrm>
            <a:off x="1580726" y="219709"/>
            <a:ext cx="2008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-5">
                <a:solidFill>
                  <a:srgbClr val="5A5148"/>
                </a:solidFill>
              </a:rPr>
              <a:t>Hyperchromism</a:t>
            </a:r>
            <a:endParaRPr lang="en-IN" sz="2400" dirty="0"/>
          </a:p>
        </p:txBody>
      </p:sp>
      <p:sp>
        <p:nvSpPr>
          <p:cNvPr id="71" name="object 325">
            <a:extLst>
              <a:ext uri="{FF2B5EF4-FFF2-40B4-BE49-F238E27FC236}">
                <a16:creationId xmlns:a16="http://schemas.microsoft.com/office/drawing/2014/main" id="{F170C715-8CB8-4A79-98A5-E5AE52AB8934}"/>
              </a:ext>
            </a:extLst>
          </p:cNvPr>
          <p:cNvSpPr/>
          <p:nvPr/>
        </p:nvSpPr>
        <p:spPr>
          <a:xfrm>
            <a:off x="2683087" y="1912620"/>
            <a:ext cx="27940" cy="1336040"/>
          </a:xfrm>
          <a:custGeom>
            <a:avLst/>
            <a:gdLst/>
            <a:ahLst/>
            <a:cxnLst/>
            <a:rect l="l" t="t" r="r" b="b"/>
            <a:pathLst>
              <a:path w="27939" h="1336039">
                <a:moveTo>
                  <a:pt x="0" y="0"/>
                </a:moveTo>
                <a:lnTo>
                  <a:pt x="27939" y="1336039"/>
                </a:lnTo>
              </a:path>
            </a:pathLst>
          </a:custGeom>
          <a:ln w="889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26">
            <a:extLst>
              <a:ext uri="{FF2B5EF4-FFF2-40B4-BE49-F238E27FC236}">
                <a16:creationId xmlns:a16="http://schemas.microsoft.com/office/drawing/2014/main" id="{919508D6-E5D2-49A0-BDFF-7AD41883A20E}"/>
              </a:ext>
            </a:extLst>
          </p:cNvPr>
          <p:cNvSpPr/>
          <p:nvPr/>
        </p:nvSpPr>
        <p:spPr>
          <a:xfrm>
            <a:off x="2672926" y="324357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1270"/>
                </a:lnTo>
                <a:lnTo>
                  <a:pt x="39369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27">
            <a:extLst>
              <a:ext uri="{FF2B5EF4-FFF2-40B4-BE49-F238E27FC236}">
                <a16:creationId xmlns:a16="http://schemas.microsoft.com/office/drawing/2014/main" id="{BF25D4D0-0C74-4B64-89D0-7B30B4AC3A21}"/>
              </a:ext>
            </a:extLst>
          </p:cNvPr>
          <p:cNvSpPr txBox="1"/>
          <p:nvPr/>
        </p:nvSpPr>
        <p:spPr>
          <a:xfrm>
            <a:off x="1755987" y="3355340"/>
            <a:ext cx="1923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Hypochromism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4" name="object 251">
            <a:extLst>
              <a:ext uri="{FF2B5EF4-FFF2-40B4-BE49-F238E27FC236}">
                <a16:creationId xmlns:a16="http://schemas.microsoft.com/office/drawing/2014/main" id="{5BD588CD-3BA1-4965-93A6-A3688DEC0DFF}"/>
              </a:ext>
            </a:extLst>
          </p:cNvPr>
          <p:cNvSpPr txBox="1"/>
          <p:nvPr/>
        </p:nvSpPr>
        <p:spPr>
          <a:xfrm>
            <a:off x="5123818" y="227329"/>
            <a:ext cx="6879591" cy="436991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0" marR="162560" algn="just">
              <a:lnSpc>
                <a:spcPct val="109000"/>
              </a:lnSpc>
              <a:spcBef>
                <a:spcPts val="360"/>
              </a:spcBef>
              <a:buSzPct val="75000"/>
              <a:buAutoNum type="arabicParenR" startAt="5"/>
              <a:tabLst>
                <a:tab pos="433070" algn="l"/>
              </a:tabLst>
            </a:pP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Hypsochromic shift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(Blue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shift): Shifting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λ</a:t>
            </a:r>
            <a:r>
              <a:rPr sz="2100" spc="-7" baseline="-27777" dirty="0">
                <a:solidFill>
                  <a:srgbClr val="293C79"/>
                </a:solidFill>
                <a:latin typeface="Times New Roman"/>
                <a:cs typeface="Times New Roman"/>
              </a:rPr>
              <a:t>max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lower 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value or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left hand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side due to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substitution,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solvent, pH etc </a:t>
            </a:r>
            <a:r>
              <a:rPr sz="2400" spc="5" dirty="0">
                <a:solidFill>
                  <a:srgbClr val="293C79"/>
                </a:solidFill>
                <a:latin typeface="Times New Roman"/>
                <a:cs typeface="Times New Roman"/>
              </a:rPr>
              <a:t>is 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called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as Hypsochromic shift.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e.g.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λ</a:t>
            </a:r>
            <a:r>
              <a:rPr sz="2100" spc="-15" baseline="-27777" dirty="0">
                <a:solidFill>
                  <a:srgbClr val="293C79"/>
                </a:solidFill>
                <a:latin typeface="Times New Roman"/>
                <a:cs typeface="Times New Roman"/>
              </a:rPr>
              <a:t>max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Phenol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in</a:t>
            </a:r>
            <a:r>
              <a:rPr sz="2400" spc="-14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basic</a:t>
            </a:r>
            <a:endParaRPr sz="2400" dirty="0">
              <a:latin typeface="Times New Roman"/>
              <a:cs typeface="Times New Roman"/>
            </a:endParaRPr>
          </a:p>
          <a:p>
            <a:pPr marL="127000" algn="just">
              <a:lnSpc>
                <a:spcPct val="100000"/>
              </a:lnSpc>
              <a:spcBef>
                <a:spcPts val="509"/>
              </a:spcBef>
            </a:pP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media=297nm, </a:t>
            </a:r>
            <a:r>
              <a:rPr sz="2400" spc="-15" dirty="0">
                <a:solidFill>
                  <a:srgbClr val="293C79"/>
                </a:solidFill>
                <a:latin typeface="Times New Roman"/>
                <a:cs typeface="Times New Roman"/>
              </a:rPr>
              <a:t>λ</a:t>
            </a:r>
            <a:r>
              <a:rPr sz="2100" spc="-22" baseline="-27777" dirty="0">
                <a:solidFill>
                  <a:srgbClr val="293C79"/>
                </a:solidFill>
                <a:latin typeface="Times New Roman"/>
                <a:cs typeface="Times New Roman"/>
              </a:rPr>
              <a:t>max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Phenol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in acidic</a:t>
            </a:r>
            <a:r>
              <a:rPr sz="2400" spc="-15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media=277nm.</a:t>
            </a:r>
            <a:endParaRPr sz="2400" dirty="0">
              <a:latin typeface="Times New Roman"/>
              <a:cs typeface="Times New Roman"/>
            </a:endParaRPr>
          </a:p>
          <a:p>
            <a:pPr marL="127000" marR="30480">
              <a:lnSpc>
                <a:spcPct val="100000"/>
              </a:lnSpc>
              <a:spcBef>
                <a:spcPts val="520"/>
              </a:spcBef>
              <a:buAutoNum type="arabicParenR" startAt="6"/>
              <a:tabLst>
                <a:tab pos="837565" algn="l"/>
                <a:tab pos="838200" algn="l"/>
              </a:tabLst>
            </a:pP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Hyperchromism: Increase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in absorption intensity </a:t>
            </a:r>
            <a:r>
              <a:rPr sz="2400" spc="15" dirty="0">
                <a:solidFill>
                  <a:srgbClr val="293C79"/>
                </a:solidFill>
                <a:latin typeface="Times New Roman"/>
                <a:cs typeface="Times New Roman"/>
              </a:rPr>
              <a:t>(</a:t>
            </a:r>
            <a:r>
              <a:rPr sz="2400" spc="15" dirty="0">
                <a:solidFill>
                  <a:srgbClr val="293C79"/>
                </a:solidFill>
                <a:latin typeface="Symbol"/>
                <a:cs typeface="Symbol"/>
              </a:rPr>
              <a:t></a:t>
            </a:r>
            <a:r>
              <a:rPr sz="2400" spc="15" dirty="0">
                <a:solidFill>
                  <a:srgbClr val="293C79"/>
                </a:solidFill>
                <a:latin typeface="Times New Roman"/>
                <a:cs typeface="Times New Roman"/>
              </a:rPr>
              <a:t>) 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due to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solvent,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pH or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other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factors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called hyperchromic 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effect.</a:t>
            </a:r>
            <a:endParaRPr sz="2400" dirty="0">
              <a:latin typeface="Times New Roman"/>
              <a:cs typeface="Times New Roman"/>
            </a:endParaRPr>
          </a:p>
          <a:p>
            <a:pPr marL="127000" marR="215265">
              <a:lnSpc>
                <a:spcPct val="100000"/>
              </a:lnSpc>
              <a:buAutoNum type="arabicParenR" startAt="6"/>
              <a:tabLst>
                <a:tab pos="837565" algn="l"/>
                <a:tab pos="838200" algn="l"/>
              </a:tabLst>
            </a:pP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Hypochromism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Decrease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in absorption intensity due  to substituent,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solvent,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pH etc. called hypochromic</a:t>
            </a:r>
            <a:r>
              <a:rPr sz="2400" spc="-4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effect.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5" name="object 253">
            <a:extLst>
              <a:ext uri="{FF2B5EF4-FFF2-40B4-BE49-F238E27FC236}">
                <a16:creationId xmlns:a16="http://schemas.microsoft.com/office/drawing/2014/main" id="{3DC64C53-C869-4E95-8BF4-B5E11EEBC188}"/>
              </a:ext>
            </a:extLst>
          </p:cNvPr>
          <p:cNvSpPr txBox="1"/>
          <p:nvPr/>
        </p:nvSpPr>
        <p:spPr>
          <a:xfrm>
            <a:off x="5243406" y="4505113"/>
            <a:ext cx="623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105" algn="l"/>
              </a:tabLst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8)</a:t>
            </a:r>
            <a:r>
              <a:rPr lang="en-US" sz="240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(A one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percent one centimeter):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6" name="object 254">
            <a:extLst>
              <a:ext uri="{FF2B5EF4-FFF2-40B4-BE49-F238E27FC236}">
                <a16:creationId xmlns:a16="http://schemas.microsoft.com/office/drawing/2014/main" id="{9D976B86-65BD-450B-8D95-185ED6B8C1CA}"/>
              </a:ext>
            </a:extLst>
          </p:cNvPr>
          <p:cNvSpPr txBox="1"/>
          <p:nvPr/>
        </p:nvSpPr>
        <p:spPr>
          <a:xfrm>
            <a:off x="104139" y="4896273"/>
            <a:ext cx="1202859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77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absorbance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the solution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having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concentration 1 gm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per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100 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ml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the solution and 1cm path</a:t>
            </a:r>
            <a:r>
              <a:rPr sz="2400" spc="-4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length.</a:t>
            </a:r>
            <a:endParaRPr sz="2400" dirty="0">
              <a:latin typeface="Times New Roman"/>
              <a:cs typeface="Times New Roman"/>
            </a:endParaRPr>
          </a:p>
          <a:p>
            <a:pPr marL="63500" marR="43180" algn="just">
              <a:lnSpc>
                <a:spcPct val="100000"/>
              </a:lnSpc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9) Molar absorptivity (ε): Is the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absorbance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the solution  having concentration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gm.mol.weight/1000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ml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the solution. 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[ε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=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(A</a:t>
            </a:r>
            <a:r>
              <a:rPr sz="2100" spc="-15" baseline="27777" dirty="0">
                <a:solidFill>
                  <a:srgbClr val="293C79"/>
                </a:solidFill>
                <a:latin typeface="Times New Roman"/>
                <a:cs typeface="Times New Roman"/>
              </a:rPr>
              <a:t>1%</a:t>
            </a:r>
            <a:r>
              <a:rPr sz="2100" spc="-15" baseline="-27777" dirty="0">
                <a:solidFill>
                  <a:srgbClr val="293C79"/>
                </a:solidFill>
                <a:latin typeface="Times New Roman"/>
                <a:cs typeface="Times New Roman"/>
              </a:rPr>
              <a:t>1cm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X Mol.</a:t>
            </a:r>
            <a:r>
              <a:rPr sz="2400" spc="-10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Wt.)/10].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11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1">
            <a:extLst>
              <a:ext uri="{FF2B5EF4-FFF2-40B4-BE49-F238E27FC236}">
                <a16:creationId xmlns:a16="http://schemas.microsoft.com/office/drawing/2014/main" id="{C02AF087-A0E7-44A5-A564-B7D77A858DF3}"/>
              </a:ext>
            </a:extLst>
          </p:cNvPr>
          <p:cNvSpPr txBox="1"/>
          <p:nvPr/>
        </p:nvSpPr>
        <p:spPr>
          <a:xfrm>
            <a:off x="307340" y="110912"/>
            <a:ext cx="760095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0080" algn="ctr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10" dirty="0">
                <a:solidFill>
                  <a:srgbClr val="293C79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BEER’s </a:t>
            </a:r>
            <a:r>
              <a:rPr sz="2400" b="1" i="1" u="heavy" dirty="0">
                <a:solidFill>
                  <a:srgbClr val="293C79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sz="2400" b="1" i="1" u="heavy" spc="-10" dirty="0">
                <a:solidFill>
                  <a:srgbClr val="293C79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LAMBERTS</a:t>
            </a:r>
            <a:r>
              <a:rPr sz="2400" b="1" i="1" u="heavy" spc="-15" dirty="0">
                <a:solidFill>
                  <a:srgbClr val="293C79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93C79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Law</a:t>
            </a:r>
            <a:endParaRPr sz="2400" dirty="0">
              <a:latin typeface="Times New Roman"/>
              <a:cs typeface="Times New Roman"/>
            </a:endParaRPr>
          </a:p>
          <a:p>
            <a:pPr marL="12700" marR="109855">
              <a:lnSpc>
                <a:spcPct val="100000"/>
              </a:lnSpc>
              <a:buClr>
                <a:srgbClr val="293C79"/>
              </a:buClr>
              <a:buAutoNum type="arabicParenR"/>
              <a:tabLst>
                <a:tab pos="875665" algn="l"/>
                <a:tab pos="8763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Thickness of 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medium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: Lambert’s law: “when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  beam 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monochromatic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light is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allowed </a:t>
            </a:r>
            <a:r>
              <a:rPr sz="2400" spc="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pass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through a  transparent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medium,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rate 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decrease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intensity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 thickness 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medium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is directly proportional to the intensity  of incident radiation”. It gives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relationship between  absorbance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and the thickness of the</a:t>
            </a:r>
            <a:r>
              <a:rPr sz="2400" spc="-3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medium.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293C79"/>
              </a:buClr>
              <a:buAutoNum type="arabicParenR"/>
              <a:tabLst>
                <a:tab pos="799465" algn="l"/>
                <a:tab pos="8001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Concentration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293C79"/>
                  </a:solidFill>
                </a:uFill>
                <a:latin typeface="Times New Roman"/>
                <a:cs typeface="Times New Roman"/>
              </a:rPr>
              <a:t>absorbing solute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Beer’s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law: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“when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  beam 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monochromatic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light is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allowed </a:t>
            </a:r>
            <a:r>
              <a:rPr sz="2400" spc="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pass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through a  transparent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medium,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rate of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decrease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intensity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 concentration of absorbing solute is directly proportional to  the intensity of incident radiation”. It gives relationship 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between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absorbance and the concentration of the</a:t>
            </a:r>
            <a:r>
              <a:rPr sz="2400" spc="-5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medium.</a:t>
            </a:r>
            <a:endParaRPr sz="24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 = a b c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(Fundamental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equations of</a:t>
            </a:r>
            <a:r>
              <a:rPr sz="2400" spc="-4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spectroscopy)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75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4">
            <a:extLst>
              <a:ext uri="{FF2B5EF4-FFF2-40B4-BE49-F238E27FC236}">
                <a16:creationId xmlns:a16="http://schemas.microsoft.com/office/drawing/2014/main" id="{D4B1C6A9-A918-4835-ABF4-03CD6A681C52}"/>
              </a:ext>
            </a:extLst>
          </p:cNvPr>
          <p:cNvSpPr/>
          <p:nvPr/>
        </p:nvSpPr>
        <p:spPr>
          <a:xfrm>
            <a:off x="44196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58">
            <a:extLst>
              <a:ext uri="{FF2B5EF4-FFF2-40B4-BE49-F238E27FC236}">
                <a16:creationId xmlns:a16="http://schemas.microsoft.com/office/drawing/2014/main" id="{5085F180-F79A-4573-BBB8-D5CCFCD020F2}"/>
              </a:ext>
            </a:extLst>
          </p:cNvPr>
          <p:cNvSpPr/>
          <p:nvPr/>
        </p:nvSpPr>
        <p:spPr>
          <a:xfrm>
            <a:off x="44196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59">
            <a:extLst>
              <a:ext uri="{FF2B5EF4-FFF2-40B4-BE49-F238E27FC236}">
                <a16:creationId xmlns:a16="http://schemas.microsoft.com/office/drawing/2014/main" id="{2882F04F-EB4D-456E-8312-A73DF85FFE01}"/>
              </a:ext>
            </a:extLst>
          </p:cNvPr>
          <p:cNvSpPr/>
          <p:nvPr/>
        </p:nvSpPr>
        <p:spPr>
          <a:xfrm>
            <a:off x="2895600" y="16764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639" y="0"/>
                </a:lnTo>
              </a:path>
            </a:pathLst>
          </a:custGeom>
          <a:ln w="7620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60">
            <a:extLst>
              <a:ext uri="{FF2B5EF4-FFF2-40B4-BE49-F238E27FC236}">
                <a16:creationId xmlns:a16="http://schemas.microsoft.com/office/drawing/2014/main" id="{ED457FF2-E348-43AB-8DF6-218EFAC0FF0D}"/>
              </a:ext>
            </a:extLst>
          </p:cNvPr>
          <p:cNvSpPr/>
          <p:nvPr/>
        </p:nvSpPr>
        <p:spPr>
          <a:xfrm>
            <a:off x="3810000" y="15621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61">
            <a:extLst>
              <a:ext uri="{FF2B5EF4-FFF2-40B4-BE49-F238E27FC236}">
                <a16:creationId xmlns:a16="http://schemas.microsoft.com/office/drawing/2014/main" id="{2B731C73-22B1-4C69-8CA2-FDB9BACD272D}"/>
              </a:ext>
            </a:extLst>
          </p:cNvPr>
          <p:cNvSpPr/>
          <p:nvPr/>
        </p:nvSpPr>
        <p:spPr>
          <a:xfrm>
            <a:off x="4419600" y="1676400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3810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2">
            <a:extLst>
              <a:ext uri="{FF2B5EF4-FFF2-40B4-BE49-F238E27FC236}">
                <a16:creationId xmlns:a16="http://schemas.microsoft.com/office/drawing/2014/main" id="{0AFDE319-F094-4CB1-88B1-38CEB67F364B}"/>
              </a:ext>
            </a:extLst>
          </p:cNvPr>
          <p:cNvSpPr/>
          <p:nvPr/>
        </p:nvSpPr>
        <p:spPr>
          <a:xfrm>
            <a:off x="5219700" y="1619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63">
            <a:extLst>
              <a:ext uri="{FF2B5EF4-FFF2-40B4-BE49-F238E27FC236}">
                <a16:creationId xmlns:a16="http://schemas.microsoft.com/office/drawing/2014/main" id="{57100FCC-A147-42E4-8365-53478C9478EB}"/>
              </a:ext>
            </a:extLst>
          </p:cNvPr>
          <p:cNvSpPr txBox="1"/>
          <p:nvPr/>
        </p:nvSpPr>
        <p:spPr>
          <a:xfrm>
            <a:off x="2261870" y="1482090"/>
            <a:ext cx="28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A5148"/>
                </a:solidFill>
                <a:latin typeface="Times New Roman"/>
                <a:cs typeface="Times New Roman"/>
              </a:rPr>
              <a:t>I</a:t>
            </a:r>
            <a:r>
              <a:rPr sz="2100" b="1" spc="-7" baseline="-23809" dirty="0">
                <a:solidFill>
                  <a:srgbClr val="5A5148"/>
                </a:solidFill>
                <a:latin typeface="Times New Roman"/>
                <a:cs typeface="Times New Roman"/>
              </a:rPr>
              <a:t>0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9" name="object 264">
            <a:extLst>
              <a:ext uri="{FF2B5EF4-FFF2-40B4-BE49-F238E27FC236}">
                <a16:creationId xmlns:a16="http://schemas.microsoft.com/office/drawing/2014/main" id="{77FC4A9E-A7B6-4693-BD86-BDE3F6377F3F}"/>
              </a:ext>
            </a:extLst>
          </p:cNvPr>
          <p:cNvSpPr txBox="1"/>
          <p:nvPr/>
        </p:nvSpPr>
        <p:spPr>
          <a:xfrm>
            <a:off x="5715000" y="1482090"/>
            <a:ext cx="144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A5148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265">
            <a:extLst>
              <a:ext uri="{FF2B5EF4-FFF2-40B4-BE49-F238E27FC236}">
                <a16:creationId xmlns:a16="http://schemas.microsoft.com/office/drawing/2014/main" id="{8B73E72A-21B8-4D83-9B76-320DFF61C3CC}"/>
              </a:ext>
            </a:extLst>
          </p:cNvPr>
          <p:cNvSpPr/>
          <p:nvPr/>
        </p:nvSpPr>
        <p:spPr>
          <a:xfrm>
            <a:off x="4108450" y="228600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8890">
            <a:solidFill>
              <a:srgbClr val="5A5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6">
            <a:extLst>
              <a:ext uri="{FF2B5EF4-FFF2-40B4-BE49-F238E27FC236}">
                <a16:creationId xmlns:a16="http://schemas.microsoft.com/office/drawing/2014/main" id="{120A9002-0E25-4DAE-B300-1E9AA9CFF441}"/>
              </a:ext>
            </a:extLst>
          </p:cNvPr>
          <p:cNvSpPr/>
          <p:nvPr/>
        </p:nvSpPr>
        <p:spPr>
          <a:xfrm>
            <a:off x="4038600" y="224790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74929" y="0"/>
                </a:moveTo>
                <a:lnTo>
                  <a:pt x="0" y="38100"/>
                </a:lnTo>
                <a:lnTo>
                  <a:pt x="74929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7">
            <a:extLst>
              <a:ext uri="{FF2B5EF4-FFF2-40B4-BE49-F238E27FC236}">
                <a16:creationId xmlns:a16="http://schemas.microsoft.com/office/drawing/2014/main" id="{8A321EB8-D930-4C95-91ED-615AAE3FAC53}"/>
              </a:ext>
            </a:extLst>
          </p:cNvPr>
          <p:cNvSpPr/>
          <p:nvPr/>
        </p:nvSpPr>
        <p:spPr>
          <a:xfrm>
            <a:off x="4420870" y="224917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929"/>
                </a:lnTo>
                <a:lnTo>
                  <a:pt x="74929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5A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8">
            <a:extLst>
              <a:ext uri="{FF2B5EF4-FFF2-40B4-BE49-F238E27FC236}">
                <a16:creationId xmlns:a16="http://schemas.microsoft.com/office/drawing/2014/main" id="{80987448-9FD9-4199-BBA9-39C256507174}"/>
              </a:ext>
            </a:extLst>
          </p:cNvPr>
          <p:cNvSpPr txBox="1"/>
          <p:nvPr/>
        </p:nvSpPr>
        <p:spPr>
          <a:xfrm>
            <a:off x="737869" y="2396490"/>
            <a:ext cx="4055110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94030" algn="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5A5148"/>
                </a:solidFill>
                <a:latin typeface="Times New Roman"/>
                <a:cs typeface="Times New Roman"/>
              </a:rPr>
              <a:t>l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Transmittance, </a:t>
            </a: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T = </a:t>
            </a:r>
            <a:r>
              <a:rPr sz="2400" spc="-10" dirty="0">
                <a:solidFill>
                  <a:srgbClr val="5A5148"/>
                </a:solidFill>
                <a:latin typeface="Comic Sans MS"/>
                <a:cs typeface="Comic Sans MS"/>
              </a:rPr>
              <a:t>I/ </a:t>
            </a: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/</a:t>
            </a:r>
            <a:r>
              <a:rPr sz="2400" spc="-15" dirty="0">
                <a:solidFill>
                  <a:srgbClr val="5A5148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I</a:t>
            </a:r>
            <a:r>
              <a:rPr sz="2100" baseline="-23809" dirty="0">
                <a:solidFill>
                  <a:srgbClr val="5A5148"/>
                </a:solidFill>
                <a:latin typeface="Comic Sans MS"/>
                <a:cs typeface="Comic Sans MS"/>
              </a:rPr>
              <a:t>0</a:t>
            </a:r>
            <a:endParaRPr sz="2100" baseline="-23809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530"/>
              </a:spcBef>
            </a:pP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Absorbance, </a:t>
            </a: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A = - </a:t>
            </a: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log</a:t>
            </a:r>
            <a:r>
              <a:rPr sz="2100" spc="-7" baseline="-23809" dirty="0">
                <a:solidFill>
                  <a:srgbClr val="5A5148"/>
                </a:solidFill>
                <a:latin typeface="Comic Sans MS"/>
                <a:cs typeface="Comic Sans MS"/>
              </a:rPr>
              <a:t>10</a:t>
            </a: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I/</a:t>
            </a:r>
            <a:r>
              <a:rPr sz="2400" spc="-45" dirty="0">
                <a:solidFill>
                  <a:srgbClr val="5A5148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I</a:t>
            </a:r>
            <a:r>
              <a:rPr sz="2100" spc="-7" baseline="-23809" dirty="0">
                <a:solidFill>
                  <a:srgbClr val="5A5148"/>
                </a:solidFill>
                <a:latin typeface="Comic Sans MS"/>
                <a:cs typeface="Comic Sans MS"/>
              </a:rPr>
              <a:t>0</a:t>
            </a:r>
            <a:endParaRPr sz="2100" baseline="-23809" dirty="0">
              <a:latin typeface="Comic Sans MS"/>
              <a:cs typeface="Comic Sans MS"/>
            </a:endParaRPr>
          </a:p>
          <a:p>
            <a:pPr marL="2171700">
              <a:lnSpc>
                <a:spcPct val="100000"/>
              </a:lnSpc>
              <a:spcBef>
                <a:spcPts val="1900"/>
              </a:spcBef>
            </a:pP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= </a:t>
            </a:r>
            <a:r>
              <a:rPr sz="2400" spc="-10" dirty="0">
                <a:solidFill>
                  <a:srgbClr val="5A5148"/>
                </a:solidFill>
                <a:latin typeface="Comic Sans MS"/>
                <a:cs typeface="Comic Sans MS"/>
              </a:rPr>
              <a:t>-log</a:t>
            </a:r>
            <a:r>
              <a:rPr sz="2100" spc="-15" baseline="-23809" dirty="0">
                <a:solidFill>
                  <a:srgbClr val="5A5148"/>
                </a:solidFill>
                <a:latin typeface="Comic Sans MS"/>
                <a:cs typeface="Comic Sans MS"/>
              </a:rPr>
              <a:t>10</a:t>
            </a:r>
            <a:r>
              <a:rPr sz="2100" spc="427" baseline="-23809" dirty="0">
                <a:solidFill>
                  <a:srgbClr val="5A5148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T</a:t>
            </a:r>
            <a:endParaRPr sz="2400" dirty="0">
              <a:latin typeface="Comic Sans MS"/>
              <a:cs typeface="Comic Sans MS"/>
            </a:endParaRPr>
          </a:p>
          <a:p>
            <a:pPr marL="2270760">
              <a:lnSpc>
                <a:spcPct val="100000"/>
              </a:lnSpc>
              <a:spcBef>
                <a:spcPts val="1889"/>
              </a:spcBef>
            </a:pP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= </a:t>
            </a: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log</a:t>
            </a:r>
            <a:r>
              <a:rPr sz="2100" spc="-7" baseline="-23809" dirty="0">
                <a:solidFill>
                  <a:srgbClr val="5A5148"/>
                </a:solidFill>
                <a:latin typeface="Comic Sans MS"/>
                <a:cs typeface="Comic Sans MS"/>
              </a:rPr>
              <a:t>10</a:t>
            </a: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I</a:t>
            </a:r>
            <a:r>
              <a:rPr sz="2100" spc="-7" baseline="-23809" dirty="0">
                <a:solidFill>
                  <a:srgbClr val="5A5148"/>
                </a:solidFill>
                <a:latin typeface="Comic Sans MS"/>
                <a:cs typeface="Comic Sans MS"/>
              </a:rPr>
              <a:t>0</a:t>
            </a:r>
            <a:r>
              <a:rPr sz="2400" spc="-5" dirty="0">
                <a:solidFill>
                  <a:srgbClr val="5A5148"/>
                </a:solidFill>
                <a:latin typeface="Comic Sans MS"/>
                <a:cs typeface="Comic Sans MS"/>
              </a:rPr>
              <a:t>/</a:t>
            </a:r>
            <a:r>
              <a:rPr sz="2400" spc="-35" dirty="0">
                <a:solidFill>
                  <a:srgbClr val="5A5148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5A5148"/>
                </a:solidFill>
                <a:latin typeface="Comic Sans MS"/>
                <a:cs typeface="Comic Sans MS"/>
              </a:rPr>
              <a:t>I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4" name="object 251">
            <a:extLst>
              <a:ext uri="{FF2B5EF4-FFF2-40B4-BE49-F238E27FC236}">
                <a16:creationId xmlns:a16="http://schemas.microsoft.com/office/drawing/2014/main" id="{9C6609AF-5BCE-4ED7-972A-7E1655D7CBF3}"/>
              </a:ext>
            </a:extLst>
          </p:cNvPr>
          <p:cNvSpPr/>
          <p:nvPr/>
        </p:nvSpPr>
        <p:spPr>
          <a:xfrm>
            <a:off x="4021666" y="914400"/>
            <a:ext cx="381000" cy="1295400"/>
          </a:xfrm>
          <a:custGeom>
            <a:avLst/>
            <a:gdLst/>
            <a:ahLst/>
            <a:cxnLst/>
            <a:rect l="l" t="t" r="r" b="b"/>
            <a:pathLst>
              <a:path w="381000" h="1295400">
                <a:moveTo>
                  <a:pt x="190500" y="0"/>
                </a:moveTo>
                <a:lnTo>
                  <a:pt x="140229" y="5861"/>
                </a:lnTo>
                <a:lnTo>
                  <a:pt x="94826" y="22342"/>
                </a:lnTo>
                <a:lnTo>
                  <a:pt x="56197" y="47783"/>
                </a:lnTo>
                <a:lnTo>
                  <a:pt x="26246" y="80527"/>
                </a:lnTo>
                <a:lnTo>
                  <a:pt x="6879" y="118915"/>
                </a:lnTo>
                <a:lnTo>
                  <a:pt x="0" y="161289"/>
                </a:lnTo>
                <a:lnTo>
                  <a:pt x="0" y="1134110"/>
                </a:lnTo>
                <a:lnTo>
                  <a:pt x="6879" y="1176484"/>
                </a:lnTo>
                <a:lnTo>
                  <a:pt x="26246" y="1214872"/>
                </a:lnTo>
                <a:lnTo>
                  <a:pt x="56197" y="1247616"/>
                </a:lnTo>
                <a:lnTo>
                  <a:pt x="94826" y="1273057"/>
                </a:lnTo>
                <a:lnTo>
                  <a:pt x="140229" y="1289538"/>
                </a:lnTo>
                <a:lnTo>
                  <a:pt x="190500" y="1295400"/>
                </a:lnTo>
                <a:lnTo>
                  <a:pt x="240770" y="1289538"/>
                </a:lnTo>
                <a:lnTo>
                  <a:pt x="286173" y="1273057"/>
                </a:lnTo>
                <a:lnTo>
                  <a:pt x="324802" y="1247616"/>
                </a:lnTo>
                <a:lnTo>
                  <a:pt x="354753" y="1214872"/>
                </a:lnTo>
                <a:lnTo>
                  <a:pt x="374120" y="1176484"/>
                </a:lnTo>
                <a:lnTo>
                  <a:pt x="381000" y="1134110"/>
                </a:lnTo>
                <a:lnTo>
                  <a:pt x="381000" y="161289"/>
                </a:lnTo>
                <a:lnTo>
                  <a:pt x="374120" y="118915"/>
                </a:lnTo>
                <a:lnTo>
                  <a:pt x="354753" y="80527"/>
                </a:lnTo>
                <a:lnTo>
                  <a:pt x="324802" y="47783"/>
                </a:lnTo>
                <a:lnTo>
                  <a:pt x="286173" y="22342"/>
                </a:lnTo>
                <a:lnTo>
                  <a:pt x="240770" y="5861"/>
                </a:lnTo>
                <a:lnTo>
                  <a:pt x="190500" y="0"/>
                </a:lnTo>
                <a:close/>
              </a:path>
            </a:pathLst>
          </a:custGeom>
          <a:solidFill>
            <a:srgbClr val="AFA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55">
            <a:extLst>
              <a:ext uri="{FF2B5EF4-FFF2-40B4-BE49-F238E27FC236}">
                <a16:creationId xmlns:a16="http://schemas.microsoft.com/office/drawing/2014/main" id="{01DC0D82-D9C4-4EA1-8627-17C71D214033}"/>
              </a:ext>
            </a:extLst>
          </p:cNvPr>
          <p:cNvSpPr/>
          <p:nvPr/>
        </p:nvSpPr>
        <p:spPr>
          <a:xfrm>
            <a:off x="4030133" y="914400"/>
            <a:ext cx="381000" cy="323850"/>
          </a:xfrm>
          <a:custGeom>
            <a:avLst/>
            <a:gdLst/>
            <a:ahLst/>
            <a:cxnLst/>
            <a:rect l="l" t="t" r="r" b="b"/>
            <a:pathLst>
              <a:path w="381000" h="323850">
                <a:moveTo>
                  <a:pt x="190500" y="0"/>
                </a:moveTo>
                <a:lnTo>
                  <a:pt x="140229" y="5861"/>
                </a:lnTo>
                <a:lnTo>
                  <a:pt x="94826" y="22342"/>
                </a:lnTo>
                <a:lnTo>
                  <a:pt x="56197" y="47783"/>
                </a:lnTo>
                <a:lnTo>
                  <a:pt x="26246" y="80527"/>
                </a:lnTo>
                <a:lnTo>
                  <a:pt x="6879" y="118915"/>
                </a:lnTo>
                <a:lnTo>
                  <a:pt x="0" y="161289"/>
                </a:lnTo>
                <a:lnTo>
                  <a:pt x="6879" y="204199"/>
                </a:lnTo>
                <a:lnTo>
                  <a:pt x="26246" y="242946"/>
                </a:lnTo>
                <a:lnTo>
                  <a:pt x="56197" y="275907"/>
                </a:lnTo>
                <a:lnTo>
                  <a:pt x="94826" y="301460"/>
                </a:lnTo>
                <a:lnTo>
                  <a:pt x="140229" y="317982"/>
                </a:lnTo>
                <a:lnTo>
                  <a:pt x="190500" y="323850"/>
                </a:lnTo>
                <a:lnTo>
                  <a:pt x="240770" y="317982"/>
                </a:lnTo>
                <a:lnTo>
                  <a:pt x="286173" y="301460"/>
                </a:lnTo>
                <a:lnTo>
                  <a:pt x="324802" y="275907"/>
                </a:lnTo>
                <a:lnTo>
                  <a:pt x="354753" y="242946"/>
                </a:lnTo>
                <a:lnTo>
                  <a:pt x="374120" y="204199"/>
                </a:lnTo>
                <a:lnTo>
                  <a:pt x="381000" y="161289"/>
                </a:lnTo>
                <a:lnTo>
                  <a:pt x="374120" y="118915"/>
                </a:lnTo>
                <a:lnTo>
                  <a:pt x="354753" y="80527"/>
                </a:lnTo>
                <a:lnTo>
                  <a:pt x="324802" y="47783"/>
                </a:lnTo>
                <a:lnTo>
                  <a:pt x="286173" y="22342"/>
                </a:lnTo>
                <a:lnTo>
                  <a:pt x="240770" y="5861"/>
                </a:lnTo>
                <a:lnTo>
                  <a:pt x="190500" y="0"/>
                </a:lnTo>
                <a:close/>
              </a:path>
            </a:pathLst>
          </a:custGeom>
          <a:solidFill>
            <a:srgbClr val="CFC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56">
            <a:extLst>
              <a:ext uri="{FF2B5EF4-FFF2-40B4-BE49-F238E27FC236}">
                <a16:creationId xmlns:a16="http://schemas.microsoft.com/office/drawing/2014/main" id="{D513B5D0-6203-4E12-98AD-B046D85598B1}"/>
              </a:ext>
            </a:extLst>
          </p:cNvPr>
          <p:cNvSpPr txBox="1">
            <a:spLocks/>
          </p:cNvSpPr>
          <p:nvPr/>
        </p:nvSpPr>
        <p:spPr>
          <a:xfrm>
            <a:off x="7051463" y="1308100"/>
            <a:ext cx="39103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257">
            <a:extLst>
              <a:ext uri="{FF2B5EF4-FFF2-40B4-BE49-F238E27FC236}">
                <a16:creationId xmlns:a16="http://schemas.microsoft.com/office/drawing/2014/main" id="{4F4B11C9-6A7F-4A1F-9600-C08518FCDAC3}"/>
              </a:ext>
            </a:extLst>
          </p:cNvPr>
          <p:cNvSpPr txBox="1"/>
          <p:nvPr/>
        </p:nvSpPr>
        <p:spPr>
          <a:xfrm>
            <a:off x="5527463" y="2142490"/>
            <a:ext cx="685800" cy="4572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ts val="1555"/>
              </a:lnSpc>
              <a:spcBef>
                <a:spcPts val="360"/>
              </a:spcBef>
            </a:pPr>
            <a:r>
              <a:rPr sz="1300" spc="-10" dirty="0">
                <a:solidFill>
                  <a:srgbClr val="5A5148"/>
                </a:solidFill>
                <a:latin typeface="Times New Roman"/>
                <a:cs typeface="Times New Roman"/>
              </a:rPr>
              <a:t>Light</a:t>
            </a:r>
            <a:endParaRPr sz="1300">
              <a:latin typeface="Times New Roman"/>
              <a:cs typeface="Times New Roman"/>
            </a:endParaRPr>
          </a:p>
          <a:p>
            <a:pPr marL="89535">
              <a:lnSpc>
                <a:spcPts val="1315"/>
              </a:lnSpc>
            </a:pPr>
            <a:r>
              <a:rPr sz="1100" dirty="0">
                <a:solidFill>
                  <a:srgbClr val="5A5148"/>
                </a:solidFill>
                <a:latin typeface="Times New Roman"/>
                <a:cs typeface="Times New Roman"/>
              </a:rPr>
              <a:t>source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258">
            <a:extLst>
              <a:ext uri="{FF2B5EF4-FFF2-40B4-BE49-F238E27FC236}">
                <a16:creationId xmlns:a16="http://schemas.microsoft.com/office/drawing/2014/main" id="{BF0E33DC-8C9C-4A3D-B82A-9E9AA29AFD2F}"/>
              </a:ext>
            </a:extLst>
          </p:cNvPr>
          <p:cNvSpPr txBox="1"/>
          <p:nvPr/>
        </p:nvSpPr>
        <p:spPr>
          <a:xfrm>
            <a:off x="6594263" y="2142490"/>
            <a:ext cx="457200" cy="3429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solidFill>
                  <a:srgbClr val="5A5148"/>
                </a:solidFill>
                <a:latin typeface="Times New Roman"/>
                <a:cs typeface="Times New Roman"/>
              </a:rPr>
              <a:t>Slit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259">
            <a:extLst>
              <a:ext uri="{FF2B5EF4-FFF2-40B4-BE49-F238E27FC236}">
                <a16:creationId xmlns:a16="http://schemas.microsoft.com/office/drawing/2014/main" id="{788BC7A1-8AE1-4F16-BAF5-0979B59F581E}"/>
              </a:ext>
            </a:extLst>
          </p:cNvPr>
          <p:cNvSpPr/>
          <p:nvPr/>
        </p:nvSpPr>
        <p:spPr>
          <a:xfrm>
            <a:off x="7432463" y="2142490"/>
            <a:ext cx="1257300" cy="342900"/>
          </a:xfrm>
          <a:custGeom>
            <a:avLst/>
            <a:gdLst/>
            <a:ahLst/>
            <a:cxnLst/>
            <a:rect l="l" t="t" r="r" b="b"/>
            <a:pathLst>
              <a:path w="1257300" h="342900">
                <a:moveTo>
                  <a:pt x="628650" y="342900"/>
                </a:moveTo>
                <a:lnTo>
                  <a:pt x="0" y="342900"/>
                </a:lnTo>
                <a:lnTo>
                  <a:pt x="0" y="0"/>
                </a:lnTo>
                <a:lnTo>
                  <a:pt x="1257300" y="0"/>
                </a:lnTo>
                <a:lnTo>
                  <a:pt x="1257300" y="342900"/>
                </a:lnTo>
                <a:lnTo>
                  <a:pt x="628650" y="342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60">
            <a:extLst>
              <a:ext uri="{FF2B5EF4-FFF2-40B4-BE49-F238E27FC236}">
                <a16:creationId xmlns:a16="http://schemas.microsoft.com/office/drawing/2014/main" id="{A81863CC-1626-4B39-B70F-D7702323B457}"/>
              </a:ext>
            </a:extLst>
          </p:cNvPr>
          <p:cNvSpPr txBox="1"/>
          <p:nvPr/>
        </p:nvSpPr>
        <p:spPr>
          <a:xfrm>
            <a:off x="7508663" y="2176780"/>
            <a:ext cx="101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A5148"/>
                </a:solidFill>
                <a:latin typeface="Times New Roman"/>
                <a:cs typeface="Times New Roman"/>
              </a:rPr>
              <a:t>Monochromator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9" name="object 261">
            <a:extLst>
              <a:ext uri="{FF2B5EF4-FFF2-40B4-BE49-F238E27FC236}">
                <a16:creationId xmlns:a16="http://schemas.microsoft.com/office/drawing/2014/main" id="{9B1AC75C-0C13-44A9-B4CD-31116CA256AE}"/>
              </a:ext>
            </a:extLst>
          </p:cNvPr>
          <p:cNvSpPr txBox="1"/>
          <p:nvPr/>
        </p:nvSpPr>
        <p:spPr>
          <a:xfrm>
            <a:off x="9108863" y="2066290"/>
            <a:ext cx="685800" cy="4572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170" marR="137160">
              <a:lnSpc>
                <a:spcPct val="102899"/>
              </a:lnSpc>
              <a:spcBef>
                <a:spcPts val="359"/>
              </a:spcBef>
            </a:pPr>
            <a:r>
              <a:rPr sz="1150" spc="15" dirty="0">
                <a:solidFill>
                  <a:srgbClr val="5A5148"/>
                </a:solidFill>
                <a:latin typeface="Times New Roman"/>
                <a:cs typeface="Times New Roman"/>
              </a:rPr>
              <a:t>S</a:t>
            </a:r>
            <a:r>
              <a:rPr sz="1150" spc="5" dirty="0">
                <a:solidFill>
                  <a:srgbClr val="5A5148"/>
                </a:solidFill>
                <a:latin typeface="Times New Roman"/>
                <a:cs typeface="Times New Roman"/>
              </a:rPr>
              <a:t>a</a:t>
            </a:r>
            <a:r>
              <a:rPr sz="1150" spc="20" dirty="0">
                <a:solidFill>
                  <a:srgbClr val="5A5148"/>
                </a:solidFill>
                <a:latin typeface="Times New Roman"/>
                <a:cs typeface="Times New Roman"/>
              </a:rPr>
              <a:t>mp</a:t>
            </a:r>
            <a:r>
              <a:rPr sz="1150" spc="5" dirty="0">
                <a:solidFill>
                  <a:srgbClr val="5A5148"/>
                </a:solidFill>
                <a:latin typeface="Times New Roman"/>
                <a:cs typeface="Times New Roman"/>
              </a:rPr>
              <a:t>le  </a:t>
            </a:r>
            <a:r>
              <a:rPr sz="1150" spc="15" dirty="0">
                <a:solidFill>
                  <a:srgbClr val="5A5148"/>
                </a:solidFill>
                <a:latin typeface="Times New Roman"/>
                <a:cs typeface="Times New Roman"/>
              </a:rPr>
              <a:t>Holder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262">
            <a:extLst>
              <a:ext uri="{FF2B5EF4-FFF2-40B4-BE49-F238E27FC236}">
                <a16:creationId xmlns:a16="http://schemas.microsoft.com/office/drawing/2014/main" id="{6370C602-EAD6-4908-A2FD-DE2F7513C525}"/>
              </a:ext>
            </a:extLst>
          </p:cNvPr>
          <p:cNvSpPr txBox="1"/>
          <p:nvPr/>
        </p:nvSpPr>
        <p:spPr>
          <a:xfrm>
            <a:off x="10099463" y="2066290"/>
            <a:ext cx="800100" cy="3429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solidFill>
                  <a:srgbClr val="5A5148"/>
                </a:solidFill>
                <a:latin typeface="Times New Roman"/>
                <a:cs typeface="Times New Roman"/>
              </a:rPr>
              <a:t>Detector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263">
            <a:extLst>
              <a:ext uri="{FF2B5EF4-FFF2-40B4-BE49-F238E27FC236}">
                <a16:creationId xmlns:a16="http://schemas.microsoft.com/office/drawing/2014/main" id="{B44DEE40-D3B4-4B8A-B244-DF2B0B182A88}"/>
              </a:ext>
            </a:extLst>
          </p:cNvPr>
          <p:cNvSpPr txBox="1"/>
          <p:nvPr/>
        </p:nvSpPr>
        <p:spPr>
          <a:xfrm>
            <a:off x="11242463" y="2066290"/>
            <a:ext cx="685800" cy="3429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solidFill>
                  <a:srgbClr val="5A5148"/>
                </a:solidFill>
                <a:latin typeface="Times New Roman"/>
                <a:cs typeface="Times New Roman"/>
              </a:rPr>
              <a:t>Display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264">
            <a:extLst>
              <a:ext uri="{FF2B5EF4-FFF2-40B4-BE49-F238E27FC236}">
                <a16:creationId xmlns:a16="http://schemas.microsoft.com/office/drawing/2014/main" id="{0B71B570-2F4F-4771-999D-91420C176291}"/>
              </a:ext>
            </a:extLst>
          </p:cNvPr>
          <p:cNvSpPr/>
          <p:nvPr/>
        </p:nvSpPr>
        <p:spPr>
          <a:xfrm>
            <a:off x="6213263" y="229489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78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5">
            <a:extLst>
              <a:ext uri="{FF2B5EF4-FFF2-40B4-BE49-F238E27FC236}">
                <a16:creationId xmlns:a16="http://schemas.microsoft.com/office/drawing/2014/main" id="{D5660977-DD2C-495E-8B01-2C0877D7A485}"/>
              </a:ext>
            </a:extLst>
          </p:cNvPr>
          <p:cNvSpPr/>
          <p:nvPr/>
        </p:nvSpPr>
        <p:spPr>
          <a:xfrm>
            <a:off x="6479963" y="225679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66">
            <a:extLst>
              <a:ext uri="{FF2B5EF4-FFF2-40B4-BE49-F238E27FC236}">
                <a16:creationId xmlns:a16="http://schemas.microsoft.com/office/drawing/2014/main" id="{EA7E51BC-EB8D-4F5C-8E0A-BC816DC9A528}"/>
              </a:ext>
            </a:extLst>
          </p:cNvPr>
          <p:cNvSpPr/>
          <p:nvPr/>
        </p:nvSpPr>
        <p:spPr>
          <a:xfrm>
            <a:off x="7127663" y="229489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7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67">
            <a:extLst>
              <a:ext uri="{FF2B5EF4-FFF2-40B4-BE49-F238E27FC236}">
                <a16:creationId xmlns:a16="http://schemas.microsoft.com/office/drawing/2014/main" id="{70666FBD-8E8B-4A6A-8E01-D072BF39D32C}"/>
              </a:ext>
            </a:extLst>
          </p:cNvPr>
          <p:cNvSpPr/>
          <p:nvPr/>
        </p:nvSpPr>
        <p:spPr>
          <a:xfrm>
            <a:off x="7394363" y="225679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68">
            <a:extLst>
              <a:ext uri="{FF2B5EF4-FFF2-40B4-BE49-F238E27FC236}">
                <a16:creationId xmlns:a16="http://schemas.microsoft.com/office/drawing/2014/main" id="{CF93E207-2107-4A8A-A6C4-CAFA8EF34A92}"/>
              </a:ext>
            </a:extLst>
          </p:cNvPr>
          <p:cNvSpPr/>
          <p:nvPr/>
        </p:nvSpPr>
        <p:spPr>
          <a:xfrm>
            <a:off x="8727863" y="229489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7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69">
            <a:extLst>
              <a:ext uri="{FF2B5EF4-FFF2-40B4-BE49-F238E27FC236}">
                <a16:creationId xmlns:a16="http://schemas.microsoft.com/office/drawing/2014/main" id="{8FDDF713-4648-4141-AABD-5C8810036822}"/>
              </a:ext>
            </a:extLst>
          </p:cNvPr>
          <p:cNvSpPr/>
          <p:nvPr/>
        </p:nvSpPr>
        <p:spPr>
          <a:xfrm>
            <a:off x="8994563" y="225679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70">
            <a:extLst>
              <a:ext uri="{FF2B5EF4-FFF2-40B4-BE49-F238E27FC236}">
                <a16:creationId xmlns:a16="http://schemas.microsoft.com/office/drawing/2014/main" id="{408884CD-E4FF-44DE-8BE9-9E1A6BA80537}"/>
              </a:ext>
            </a:extLst>
          </p:cNvPr>
          <p:cNvSpPr/>
          <p:nvPr/>
        </p:nvSpPr>
        <p:spPr>
          <a:xfrm>
            <a:off x="9870863" y="221869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71">
            <a:extLst>
              <a:ext uri="{FF2B5EF4-FFF2-40B4-BE49-F238E27FC236}">
                <a16:creationId xmlns:a16="http://schemas.microsoft.com/office/drawing/2014/main" id="{5FC4B466-45FE-47BB-BD41-4E3EED4D2535}"/>
              </a:ext>
            </a:extLst>
          </p:cNvPr>
          <p:cNvSpPr/>
          <p:nvPr/>
        </p:nvSpPr>
        <p:spPr>
          <a:xfrm>
            <a:off x="10024532" y="218059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72">
            <a:extLst>
              <a:ext uri="{FF2B5EF4-FFF2-40B4-BE49-F238E27FC236}">
                <a16:creationId xmlns:a16="http://schemas.microsoft.com/office/drawing/2014/main" id="{7F7E81A3-83C4-471B-897F-3097049ED489}"/>
              </a:ext>
            </a:extLst>
          </p:cNvPr>
          <p:cNvSpPr/>
          <p:nvPr/>
        </p:nvSpPr>
        <p:spPr>
          <a:xfrm>
            <a:off x="10937663" y="221869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3">
            <a:extLst>
              <a:ext uri="{FF2B5EF4-FFF2-40B4-BE49-F238E27FC236}">
                <a16:creationId xmlns:a16="http://schemas.microsoft.com/office/drawing/2014/main" id="{EC20F1AA-867B-4B92-A852-073B666BBCDF}"/>
              </a:ext>
            </a:extLst>
          </p:cNvPr>
          <p:cNvSpPr/>
          <p:nvPr/>
        </p:nvSpPr>
        <p:spPr>
          <a:xfrm>
            <a:off x="11090063" y="218059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4">
            <a:extLst>
              <a:ext uri="{FF2B5EF4-FFF2-40B4-BE49-F238E27FC236}">
                <a16:creationId xmlns:a16="http://schemas.microsoft.com/office/drawing/2014/main" id="{1470B3F5-D0D4-4941-9E18-51BF58D73B4C}"/>
              </a:ext>
            </a:extLst>
          </p:cNvPr>
          <p:cNvSpPr txBox="1"/>
          <p:nvPr/>
        </p:nvSpPr>
        <p:spPr>
          <a:xfrm>
            <a:off x="5621867" y="3014980"/>
            <a:ext cx="637307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500" b="1" dirty="0">
                <a:solidFill>
                  <a:srgbClr val="293C79"/>
                </a:solidFill>
                <a:latin typeface="Times New Roman"/>
                <a:cs typeface="Times New Roman"/>
              </a:rPr>
              <a:t>1)	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Source: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(source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electromagnetic</a:t>
            </a:r>
            <a:r>
              <a:rPr sz="2000" b="1" spc="5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radiation):</a:t>
            </a:r>
            <a:endParaRPr sz="2000" dirty="0">
              <a:latin typeface="Times New Roman"/>
              <a:cs typeface="Times New Roman"/>
            </a:endParaRPr>
          </a:p>
          <a:p>
            <a:pPr marL="469900" marR="474345" indent="-1016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tungsten filament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lamp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satisfactory 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source 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 region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350 to 2000</a:t>
            </a:r>
            <a:r>
              <a:rPr sz="2000" spc="3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nm.</a:t>
            </a:r>
            <a:endParaRPr sz="2000" dirty="0">
              <a:latin typeface="Times New Roman"/>
              <a:cs typeface="Times New Roman"/>
            </a:endParaRPr>
          </a:p>
          <a:p>
            <a:pPr marL="469900" marR="29845" indent="-10160">
              <a:lnSpc>
                <a:spcPct val="100000"/>
              </a:lnSpc>
            </a:pP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consists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tungsten filament contained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in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glass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envelope. The 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most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convenient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source for 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discharge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lamp.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Generally deuterium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discharge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lamp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used.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indent="-10160">
              <a:lnSpc>
                <a:spcPct val="100000"/>
              </a:lnSpc>
              <a:spcBef>
                <a:spcPts val="10"/>
              </a:spcBef>
            </a:pP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consisting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deuterium-filled silica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envelope. It gives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185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380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nm.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42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D2AB85FB-EB93-49AA-8EC0-B4A87126CEAE}"/>
              </a:ext>
            </a:extLst>
          </p:cNvPr>
          <p:cNvSpPr txBox="1"/>
          <p:nvPr/>
        </p:nvSpPr>
        <p:spPr>
          <a:xfrm>
            <a:off x="239606" y="109643"/>
            <a:ext cx="11842327" cy="2798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AutoNum type="arabicParenR" startAt="2"/>
              <a:tabLst>
                <a:tab pos="289560" algn="l"/>
              </a:tabLst>
            </a:pP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Slit: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(Radiation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intensity controlling</a:t>
            </a:r>
            <a:r>
              <a:rPr sz="2000" b="1" spc="5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device):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Enough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must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pass through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sample to elicit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measurable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response  from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detector.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88925" indent="-276860">
              <a:lnSpc>
                <a:spcPct val="100000"/>
              </a:lnSpc>
              <a:buAutoNum type="arabicParenR" startAt="3"/>
              <a:tabLst>
                <a:tab pos="289560" algn="l"/>
              </a:tabLst>
            </a:pP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Monochromator: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(wavelength selecting</a:t>
            </a:r>
            <a:r>
              <a:rPr sz="2000" b="1" spc="2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device).</a:t>
            </a:r>
            <a:endParaRPr sz="2000" dirty="0">
              <a:latin typeface="Times New Roman"/>
              <a:cs typeface="Times New Roman"/>
            </a:endParaRPr>
          </a:p>
          <a:p>
            <a:pPr marL="12700" marR="18796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It converts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polychromatic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light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monochromatic light (light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having one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wavelength).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88925" lvl="1" indent="-276860">
              <a:lnSpc>
                <a:spcPct val="100000"/>
              </a:lnSpc>
              <a:buAutoNum type="alphaLcParenR"/>
              <a:tabLst>
                <a:tab pos="289560" algn="l"/>
              </a:tabLst>
            </a:pP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Filters:</a:t>
            </a:r>
            <a:endParaRPr sz="2000" dirty="0">
              <a:latin typeface="Times New Roman"/>
              <a:cs typeface="Times New Roman"/>
            </a:endParaRPr>
          </a:p>
          <a:p>
            <a:pPr marL="12700" marR="1190625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Glass filters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pieces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colored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glass,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which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transmit limited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wavelength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ranges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spectrum.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color is produced by  incorporating oxides of such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metals.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251">
            <a:extLst>
              <a:ext uri="{FF2B5EF4-FFF2-40B4-BE49-F238E27FC236}">
                <a16:creationId xmlns:a16="http://schemas.microsoft.com/office/drawing/2014/main" id="{9036A588-F318-4665-A8F9-B8DD01F7AD6F}"/>
              </a:ext>
            </a:extLst>
          </p:cNvPr>
          <p:cNvSpPr txBox="1"/>
          <p:nvPr/>
        </p:nvSpPr>
        <p:spPr>
          <a:xfrm>
            <a:off x="239606" y="2907845"/>
            <a:ext cx="11842326" cy="3713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90830">
              <a:lnSpc>
                <a:spcPct val="100000"/>
              </a:lnSpc>
              <a:spcBef>
                <a:spcPts val="100"/>
              </a:spcBef>
              <a:buAutoNum type="alphaLcParenR" startAt="2"/>
              <a:tabLst>
                <a:tab pos="303530" algn="l"/>
              </a:tabLst>
            </a:pP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Prisms:</a:t>
            </a:r>
            <a:endParaRPr sz="2000" dirty="0">
              <a:latin typeface="Times New Roman"/>
              <a:cs typeface="Times New Roman"/>
            </a:endParaRPr>
          </a:p>
          <a:p>
            <a:pPr marL="12700" marR="66675">
              <a:lnSpc>
                <a:spcPct val="100000"/>
              </a:lnSpc>
              <a:spcBef>
                <a:spcPts val="10"/>
              </a:spcBef>
            </a:pP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When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beam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passes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through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prism, it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is bent 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refracted.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amount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deviation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dependent on the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wavelength.</a:t>
            </a:r>
            <a:endParaRPr sz="2000" dirty="0">
              <a:latin typeface="Times New Roman"/>
              <a:cs typeface="Times New Roman"/>
            </a:endParaRPr>
          </a:p>
          <a:p>
            <a:pPr marL="12700" marR="668655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prism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made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up of quartz for use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light, since glass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absorbs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wavelengths shorter than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about 330</a:t>
            </a:r>
            <a:r>
              <a:rPr sz="2000" spc="4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nm.</a:t>
            </a:r>
            <a:endParaRPr sz="2000" dirty="0">
              <a:latin typeface="Times New Roman"/>
              <a:cs typeface="Times New Roman"/>
            </a:endParaRPr>
          </a:p>
          <a:p>
            <a:pPr marL="12700" marR="206375">
              <a:lnSpc>
                <a:spcPct val="100000"/>
              </a:lnSpc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Glass prism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preferable 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visible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region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spectrum,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 dispersion is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much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greater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than that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obtained with</a:t>
            </a:r>
            <a:r>
              <a:rPr sz="2000" spc="6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quartz.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73685" indent="-261620">
              <a:lnSpc>
                <a:spcPct val="100000"/>
              </a:lnSpc>
              <a:buAutoNum type="alphaLcParenR" startAt="3"/>
              <a:tabLst>
                <a:tab pos="274320" algn="l"/>
              </a:tabLst>
            </a:pP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Grating: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Most modern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spectrophotometer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diffraction grating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a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Monochromator.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consisting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 very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large number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equispaced lines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(200-2000 per </a:t>
            </a:r>
            <a:r>
              <a:rPr sz="2000" spc="-20" dirty="0">
                <a:solidFill>
                  <a:srgbClr val="293C79"/>
                </a:solidFill>
                <a:latin typeface="Times New Roman"/>
                <a:cs typeface="Times New Roman"/>
              </a:rPr>
              <a:t>mm)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ruled on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glass</a:t>
            </a:r>
            <a:r>
              <a:rPr sz="2000" spc="5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plate.</a:t>
            </a:r>
            <a:endParaRPr sz="2000" dirty="0">
              <a:latin typeface="Times New Roman"/>
              <a:cs typeface="Times New Roman"/>
            </a:endParaRPr>
          </a:p>
          <a:p>
            <a:pPr marL="12700" marR="18351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They can 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used either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transmission grating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or when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aluminized,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reflection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 grating.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561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E1535D14-558B-4BD2-A68C-637A76F0D396}"/>
              </a:ext>
            </a:extLst>
          </p:cNvPr>
          <p:cNvSpPr txBox="1"/>
          <p:nvPr/>
        </p:nvSpPr>
        <p:spPr>
          <a:xfrm>
            <a:off x="273472" y="142240"/>
            <a:ext cx="11850795" cy="30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AutoNum type="arabicParenR" startAt="4"/>
              <a:tabLst>
                <a:tab pos="289560" algn="l"/>
              </a:tabLst>
            </a:pP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Sample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Holder: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sample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holder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known 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cuvettes. Cuvettes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must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transparent  to the light, so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glass cells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used in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visible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region and quartz  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silica cells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used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region.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cells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used in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UV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spectrophotometers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usually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1 cm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path length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but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cells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available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0.1 cm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10 cm or</a:t>
            </a:r>
            <a:r>
              <a:rPr sz="2000" spc="-3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more.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88925" indent="-276860">
              <a:lnSpc>
                <a:spcPct val="100000"/>
              </a:lnSpc>
              <a:buAutoNum type="arabicParenR" startAt="5"/>
              <a:tabLst>
                <a:tab pos="289560" algn="l"/>
              </a:tabLst>
            </a:pP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Detectors (Radiation measuring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device):</a:t>
            </a:r>
            <a:endParaRPr sz="2000" dirty="0">
              <a:latin typeface="Times New Roman"/>
              <a:cs typeface="Times New Roman"/>
            </a:endParaRPr>
          </a:p>
          <a:p>
            <a:pPr marL="12700" marR="23495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also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known 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photocell.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They convert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 electrical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energy. 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determination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substances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by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spectrophotometric techniques, precise determinations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light  intensities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necessary. Photoelectric detectors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most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frequently  used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purpose. They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must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employed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such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way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that they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give a response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linearly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proportional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the 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input 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they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must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not suffer from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drift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fatigue.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EFFC74E-7E82-4EFD-8FF6-AD61C8A89339}"/>
              </a:ext>
            </a:extLst>
          </p:cNvPr>
          <p:cNvSpPr txBox="1">
            <a:spLocks/>
          </p:cNvSpPr>
          <p:nvPr/>
        </p:nvSpPr>
        <p:spPr>
          <a:xfrm>
            <a:off x="273472" y="3233420"/>
            <a:ext cx="3597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6755" algn="l"/>
              </a:tabLst>
            </a:pPr>
            <a:r>
              <a:rPr lang="en-IN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	Barrier-layer</a:t>
            </a:r>
            <a:r>
              <a:rPr lang="en-IN" sz="2400" b="1" spc="-6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photocell: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561A1E5-3B72-40A7-A9E3-11826329E54C}"/>
              </a:ext>
            </a:extLst>
          </p:cNvPr>
          <p:cNvSpPr/>
          <p:nvPr/>
        </p:nvSpPr>
        <p:spPr>
          <a:xfrm>
            <a:off x="3477470" y="3429000"/>
            <a:ext cx="5442798" cy="2948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62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EEF44827-A743-4E45-9CB9-D59980356820}"/>
              </a:ext>
            </a:extLst>
          </p:cNvPr>
          <p:cNvSpPr txBox="1"/>
          <p:nvPr/>
        </p:nvSpPr>
        <p:spPr>
          <a:xfrm>
            <a:off x="358139" y="211242"/>
            <a:ext cx="11664528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3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It one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simplest detectors, which has 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advantage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that it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requires  no power supply but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gives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current,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which is directly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proportional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the  light intensity.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consists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metallic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plate, usually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copper or iron,  upon which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deposited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layer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selenium.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extremely thin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transparent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layer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 good conducting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metal,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e.g.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silver, platinum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or copper,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formed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over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selenium to act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one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electrode, the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metallic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plate acting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other.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passes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through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 semitransparent silver layer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causes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release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electron, which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migrates,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collector.</a:t>
            </a:r>
            <a:endParaRPr sz="2000" dirty="0">
              <a:latin typeface="Times New Roman"/>
              <a:cs typeface="Times New Roman"/>
            </a:endParaRPr>
          </a:p>
          <a:p>
            <a:pPr marL="12700" marR="29972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 accumulating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on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collector resulting in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potential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difference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between the base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collector, which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can 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measured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by a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low resistance galvanometer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circuit.</a:t>
            </a:r>
            <a:endParaRPr sz="2000" dirty="0">
              <a:latin typeface="Times New Roman"/>
              <a:cs typeface="Times New Roman"/>
            </a:endParaRPr>
          </a:p>
          <a:p>
            <a:pPr marL="12700" marR="41275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useful working range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selenium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photocell is 380-780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nm.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Their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lack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sensitivity compared 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phototube and photo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multiplier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tube,  restricts their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 to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cheapest colorimeters and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flame</a:t>
            </a:r>
            <a:r>
              <a:rPr sz="2000" spc="7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photometers.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257">
            <a:extLst>
              <a:ext uri="{FF2B5EF4-FFF2-40B4-BE49-F238E27FC236}">
                <a16:creationId xmlns:a16="http://schemas.microsoft.com/office/drawing/2014/main" id="{C852E9C0-2B77-4F7C-B1AB-352C64A0C322}"/>
              </a:ext>
            </a:extLst>
          </p:cNvPr>
          <p:cNvSpPr txBox="1">
            <a:spLocks/>
          </p:cNvSpPr>
          <p:nvPr/>
        </p:nvSpPr>
        <p:spPr>
          <a:xfrm>
            <a:off x="290829" y="3360589"/>
            <a:ext cx="289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IN" sz="2400" b="1" spc="-5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emissive</a:t>
            </a:r>
            <a:r>
              <a:rPr lang="en-IN" sz="2400" b="1" spc="-45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spc="-5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tube: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258">
            <a:extLst>
              <a:ext uri="{FF2B5EF4-FFF2-40B4-BE49-F238E27FC236}">
                <a16:creationId xmlns:a16="http://schemas.microsoft.com/office/drawing/2014/main" id="{C2B395E7-E8C5-423A-A328-40ABDB19315A}"/>
              </a:ext>
            </a:extLst>
          </p:cNvPr>
          <p:cNvSpPr/>
          <p:nvPr/>
        </p:nvSpPr>
        <p:spPr>
          <a:xfrm>
            <a:off x="2732311" y="3970867"/>
            <a:ext cx="4918533" cy="261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203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5DBB2703-6C7C-4617-BE01-4DB3E2C41635}"/>
              </a:ext>
            </a:extLst>
          </p:cNvPr>
          <p:cNvSpPr txBox="1"/>
          <p:nvPr/>
        </p:nvSpPr>
        <p:spPr>
          <a:xfrm>
            <a:off x="298872" y="153246"/>
            <a:ext cx="1178306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consists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an anode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cathode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sealed in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evacuated glass tube,  which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have a quartz 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silica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window for UV</a:t>
            </a:r>
            <a:r>
              <a:rPr sz="2000" spc="3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measurement.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251">
            <a:extLst>
              <a:ext uri="{FF2B5EF4-FFF2-40B4-BE49-F238E27FC236}">
                <a16:creationId xmlns:a16="http://schemas.microsoft.com/office/drawing/2014/main" id="{2CD4796D-6A7D-45DF-99CB-4D65CB5ADDBD}"/>
              </a:ext>
            </a:extLst>
          </p:cNvPr>
          <p:cNvSpPr txBox="1"/>
          <p:nvPr/>
        </p:nvSpPr>
        <p:spPr>
          <a:xfrm>
            <a:off x="298872" y="788246"/>
            <a:ext cx="11706861" cy="3126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cathode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coated with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layer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sensitive material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that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emits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upon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absorption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</a:t>
            </a:r>
            <a:r>
              <a:rPr sz="2000" spc="3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photons.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47955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power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supply maintains 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anode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positive with respect to 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cathode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so that the photoelectrons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collected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at the</a:t>
            </a:r>
            <a:r>
              <a:rPr sz="2000" spc="3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anode.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current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directly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proportional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the light intensity.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Phototubes are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available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for use over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entire UV/visible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region of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spectrum,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but no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single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tube covers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entire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range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satisfactorily.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93725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Therefore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many instruments with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phototube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detectors employ  interchangeable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blue and red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sensitive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phototube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order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provide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sufficient sensitivity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over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entire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spectrum.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96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29CDAEEC-1E34-4B96-A210-4453D9BB6174}"/>
              </a:ext>
            </a:extLst>
          </p:cNvPr>
          <p:cNvSpPr txBox="1">
            <a:spLocks/>
          </p:cNvSpPr>
          <p:nvPr/>
        </p:nvSpPr>
        <p:spPr>
          <a:xfrm>
            <a:off x="171872" y="160020"/>
            <a:ext cx="3015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en-IN" sz="2400" b="1" spc="-5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multiplier</a:t>
            </a:r>
            <a:r>
              <a:rPr lang="en-IN" sz="2400" b="1" spc="-35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tube: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258">
            <a:extLst>
              <a:ext uri="{FF2B5EF4-FFF2-40B4-BE49-F238E27FC236}">
                <a16:creationId xmlns:a16="http://schemas.microsoft.com/office/drawing/2014/main" id="{ED761E4E-9146-4A5B-ABD2-00F249AD64D8}"/>
              </a:ext>
            </a:extLst>
          </p:cNvPr>
          <p:cNvSpPr txBox="1"/>
          <p:nvPr/>
        </p:nvSpPr>
        <p:spPr>
          <a:xfrm>
            <a:off x="239606" y="634269"/>
            <a:ext cx="3197862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very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sensitive detectors with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very short response </a:t>
            </a:r>
            <a:r>
              <a:rPr sz="2000" spc="-10" dirty="0">
                <a:solidFill>
                  <a:srgbClr val="1E3F80"/>
                </a:solidFill>
                <a:latin typeface="Times New Roman"/>
                <a:cs typeface="Times New Roman"/>
              </a:rPr>
              <a:t>times.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It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contains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a  photo cathode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series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of dynodes,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which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also</a:t>
            </a:r>
            <a:r>
              <a:rPr sz="2000" spc="55" dirty="0">
                <a:solidFill>
                  <a:srgbClr val="1E3F8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photosensitive.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251">
            <a:extLst>
              <a:ext uri="{FF2B5EF4-FFF2-40B4-BE49-F238E27FC236}">
                <a16:creationId xmlns:a16="http://schemas.microsoft.com/office/drawing/2014/main" id="{C566492F-A65F-4DAC-9EB1-32F819581404}"/>
              </a:ext>
            </a:extLst>
          </p:cNvPr>
          <p:cNvSpPr/>
          <p:nvPr/>
        </p:nvSpPr>
        <p:spPr>
          <a:xfrm>
            <a:off x="3644160" y="414867"/>
            <a:ext cx="8229600" cy="522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57">
            <a:extLst>
              <a:ext uri="{FF2B5EF4-FFF2-40B4-BE49-F238E27FC236}">
                <a16:creationId xmlns:a16="http://schemas.microsoft.com/office/drawing/2014/main" id="{54B157DB-60BE-4534-85E2-48F995D5EFCB}"/>
              </a:ext>
            </a:extLst>
          </p:cNvPr>
          <p:cNvSpPr/>
          <p:nvPr/>
        </p:nvSpPr>
        <p:spPr>
          <a:xfrm>
            <a:off x="318240" y="2456603"/>
            <a:ext cx="2185457" cy="2820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188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9BB6EAE2-F142-48D4-B0E8-7F792354C3ED}"/>
              </a:ext>
            </a:extLst>
          </p:cNvPr>
          <p:cNvSpPr txBox="1"/>
          <p:nvPr/>
        </p:nvSpPr>
        <p:spPr>
          <a:xfrm>
            <a:off x="248072" y="77046"/>
            <a:ext cx="11943928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 higher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successive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potential is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maintained between each 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dynodes.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857250">
              <a:lnSpc>
                <a:spcPct val="100000"/>
              </a:lnSpc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A photoelectrons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released from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photo cathode is 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accelerated toward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first dynode by their voltage 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difference, where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it strikes to release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several</a:t>
            </a:r>
            <a:r>
              <a:rPr sz="2400" spc="3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702310">
              <a:lnSpc>
                <a:spcPct val="100000"/>
              </a:lnSpc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secondary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electrons are then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accelerated toward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second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dynode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where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process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repeats.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In this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way  multiplication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of the electrons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achieved.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The current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phototubes and photo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multiplier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tubes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never  falls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to zero. A </a:t>
            </a:r>
            <a:r>
              <a:rPr sz="2400" spc="-10" dirty="0">
                <a:solidFill>
                  <a:srgbClr val="293C79"/>
                </a:solidFill>
                <a:latin typeface="Times New Roman"/>
                <a:cs typeface="Times New Roman"/>
              </a:rPr>
              <a:t>small </a:t>
            </a:r>
            <a:r>
              <a:rPr sz="2400" spc="-5" dirty="0">
                <a:solidFill>
                  <a:srgbClr val="293C79"/>
                </a:solidFill>
                <a:latin typeface="Times New Roman"/>
                <a:cs typeface="Times New Roman"/>
              </a:rPr>
              <a:t>residual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current called dark current is  produced, due to long exposure of the</a:t>
            </a:r>
            <a:r>
              <a:rPr sz="2400" spc="-3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3C79"/>
                </a:solidFill>
                <a:latin typeface="Times New Roman"/>
                <a:cs typeface="Times New Roman"/>
              </a:rPr>
              <a:t>light.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539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4">
            <a:extLst>
              <a:ext uri="{FF2B5EF4-FFF2-40B4-BE49-F238E27FC236}">
                <a16:creationId xmlns:a16="http://schemas.microsoft.com/office/drawing/2014/main" id="{2F9ED419-71B0-42DF-A3E1-28820BCA492A}"/>
              </a:ext>
            </a:extLst>
          </p:cNvPr>
          <p:cNvSpPr txBox="1">
            <a:spLocks/>
          </p:cNvSpPr>
          <p:nvPr/>
        </p:nvSpPr>
        <p:spPr>
          <a:xfrm>
            <a:off x="370839" y="125900"/>
            <a:ext cx="293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b="1">
                <a:solidFill>
                  <a:srgbClr val="FF0066"/>
                </a:solidFill>
                <a:latin typeface="Times New Roman"/>
                <a:cs typeface="Times New Roman"/>
              </a:rPr>
              <a:t>What is</a:t>
            </a:r>
            <a:r>
              <a:rPr lang="en-IN" sz="2400" b="1" spc="-6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IN" sz="2400" b="1" spc="-5">
                <a:solidFill>
                  <a:srgbClr val="FF0066"/>
                </a:solidFill>
                <a:latin typeface="Times New Roman"/>
                <a:cs typeface="Times New Roman"/>
              </a:rPr>
              <a:t>spectroscopy?</a:t>
            </a:r>
            <a:endParaRPr lang="en-IN" sz="2400" dirty="0">
              <a:latin typeface="Times New Roman"/>
              <a:cs typeface="Times New Roman"/>
            </a:endParaRPr>
          </a:p>
        </p:txBody>
      </p:sp>
      <p:sp>
        <p:nvSpPr>
          <p:cNvPr id="3" name="object 316">
            <a:extLst>
              <a:ext uri="{FF2B5EF4-FFF2-40B4-BE49-F238E27FC236}">
                <a16:creationId xmlns:a16="http://schemas.microsoft.com/office/drawing/2014/main" id="{829AA885-3A91-48E7-A1C1-A610CA3259A6}"/>
              </a:ext>
            </a:extLst>
          </p:cNvPr>
          <p:cNvSpPr txBox="1"/>
          <p:nvPr/>
        </p:nvSpPr>
        <p:spPr>
          <a:xfrm>
            <a:off x="370839" y="517060"/>
            <a:ext cx="11525070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Spectrum +</a:t>
            </a:r>
            <a:r>
              <a:rPr sz="2000" spc="-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Scopies</a:t>
            </a:r>
            <a:endParaRPr sz="2000" dirty="0">
              <a:latin typeface="Times New Roman"/>
              <a:cs typeface="Times New Roman"/>
            </a:endParaRPr>
          </a:p>
          <a:p>
            <a:pPr marL="12700" marR="156210">
              <a:spcBef>
                <a:spcPts val="10"/>
              </a:spcBef>
              <a:tabLst>
                <a:tab pos="3098800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“When a beam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light is allowed 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pass through a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prism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grating, it will  dispersed into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seven colors from red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violet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set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colors or band  produced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</a:t>
            </a:r>
            <a:r>
              <a:rPr sz="2000" spc="2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called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spectrum”	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+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 Examination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/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“Spectroscopy 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branch of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science dealt with 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study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interaction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lectro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agnetic 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adiation (EMR) with</a:t>
            </a:r>
            <a:r>
              <a:rPr sz="2000" spc="6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matter”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So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spectroscopy means examination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spectrum.</a:t>
            </a:r>
            <a:endParaRPr sz="2000" dirty="0">
              <a:latin typeface="Times New Roman"/>
              <a:cs typeface="Times New Roman"/>
            </a:endParaRPr>
          </a:p>
          <a:p>
            <a:pPr marL="12700" marR="549275" indent="914400"/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type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radiation, which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absorbed,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we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can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get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idea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about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nature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(type)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compound</a:t>
            </a:r>
            <a:r>
              <a:rPr sz="2000" spc="4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and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amount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radiation which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absorbed, we can get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idea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about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concentration (amount)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substance.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So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spectroscopy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used for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qualitative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quantitative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analysis.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128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9148C12A-DD94-44F9-881B-87399A46F1EC}"/>
              </a:ext>
            </a:extLst>
          </p:cNvPr>
          <p:cNvSpPr/>
          <p:nvPr/>
        </p:nvSpPr>
        <p:spPr>
          <a:xfrm>
            <a:off x="2247900" y="270933"/>
            <a:ext cx="7696200" cy="5633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335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6">
            <a:extLst>
              <a:ext uri="{FF2B5EF4-FFF2-40B4-BE49-F238E27FC236}">
                <a16:creationId xmlns:a16="http://schemas.microsoft.com/office/drawing/2014/main" id="{4C1B0165-1CC6-437E-83DF-65C335231B8B}"/>
              </a:ext>
            </a:extLst>
          </p:cNvPr>
          <p:cNvSpPr txBox="1">
            <a:spLocks/>
          </p:cNvSpPr>
          <p:nvPr/>
        </p:nvSpPr>
        <p:spPr>
          <a:xfrm>
            <a:off x="273472" y="185843"/>
            <a:ext cx="2033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spc="-5">
                <a:solidFill>
                  <a:srgbClr val="FF0066"/>
                </a:solidFill>
                <a:latin typeface="Times New Roman"/>
                <a:cs typeface="Times New Roman"/>
              </a:rPr>
              <a:t>APPLICATIONS:</a:t>
            </a:r>
            <a:endParaRPr lang="en-IN" sz="2000" dirty="0">
              <a:latin typeface="Times New Roman"/>
              <a:cs typeface="Times New Roman"/>
            </a:endParaRPr>
          </a:p>
        </p:txBody>
      </p:sp>
      <p:sp>
        <p:nvSpPr>
          <p:cNvPr id="3" name="object 257">
            <a:extLst>
              <a:ext uri="{FF2B5EF4-FFF2-40B4-BE49-F238E27FC236}">
                <a16:creationId xmlns:a16="http://schemas.microsoft.com/office/drawing/2014/main" id="{2B6E5BBC-7B29-487A-ADC5-1B0BF32ED0A6}"/>
              </a:ext>
            </a:extLst>
          </p:cNvPr>
          <p:cNvSpPr txBox="1"/>
          <p:nvPr/>
        </p:nvSpPr>
        <p:spPr>
          <a:xfrm>
            <a:off x="493606" y="609175"/>
            <a:ext cx="11393594" cy="2803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indent="-2552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7970" algn="l"/>
              </a:tabLst>
            </a:pP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Qualitative</a:t>
            </a:r>
            <a:r>
              <a:rPr sz="2000" b="1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Analysis: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spectra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most compounds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are of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limited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value for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qualitative analysis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compared 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IR 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Mass spectra. Qualitative  analytical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 of 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spectra has largely involved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λ-max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absorptivities, occasionally includes absorption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minima.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In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pharmacopoeias, absorption ratios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have found use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identity tests,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are  referred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Q-values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USP.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67335" indent="-255270">
              <a:lnSpc>
                <a:spcPct val="100000"/>
              </a:lnSpc>
              <a:buAutoNum type="arabicPeriod" startAt="2"/>
              <a:tabLst>
                <a:tab pos="267970" algn="l"/>
              </a:tabLst>
            </a:pP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Quantitative</a:t>
            </a: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Analysis:</a:t>
            </a:r>
            <a:endParaRPr sz="2000" dirty="0">
              <a:latin typeface="Times New Roman"/>
              <a:cs typeface="Times New Roman"/>
            </a:endParaRPr>
          </a:p>
          <a:p>
            <a:pPr marL="12700" marR="152400" indent="914400">
              <a:lnSpc>
                <a:spcPct val="100000"/>
              </a:lnSpc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UV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spectroscopy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perhaps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most widely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used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spectroscopic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techniques for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quantitative analysis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chemical substances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as pure 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materials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as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components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dosage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forms.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256">
            <a:extLst>
              <a:ext uri="{FF2B5EF4-FFF2-40B4-BE49-F238E27FC236}">
                <a16:creationId xmlns:a16="http://schemas.microsoft.com/office/drawing/2014/main" id="{3C98A47B-F516-4287-819F-6FACEAA34320}"/>
              </a:ext>
            </a:extLst>
          </p:cNvPr>
          <p:cNvSpPr txBox="1">
            <a:spLocks/>
          </p:cNvSpPr>
          <p:nvPr/>
        </p:nvSpPr>
        <p:spPr>
          <a:xfrm>
            <a:off x="375072" y="3454414"/>
            <a:ext cx="71526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sz="2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learn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2000" b="1" spc="-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stuff?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75FF-45FA-4A01-AC53-A0261051C615}"/>
              </a:ext>
            </a:extLst>
          </p:cNvPr>
          <p:cNvSpPr/>
          <p:nvPr/>
        </p:nvSpPr>
        <p:spPr>
          <a:xfrm>
            <a:off x="375072" y="3816922"/>
            <a:ext cx="747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After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all, nobody </a:t>
            </a:r>
            <a:r>
              <a:rPr lang="en-US" sz="2400" b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solves structures  with UV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any</a:t>
            </a:r>
            <a:r>
              <a:rPr lang="en-US" sz="24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longer!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258">
            <a:extLst>
              <a:ext uri="{FF2B5EF4-FFF2-40B4-BE49-F238E27FC236}">
                <a16:creationId xmlns:a16="http://schemas.microsoft.com/office/drawing/2014/main" id="{96395DB8-C230-44DC-B762-B833902825E8}"/>
              </a:ext>
            </a:extLst>
          </p:cNvPr>
          <p:cNvSpPr txBox="1"/>
          <p:nvPr/>
        </p:nvSpPr>
        <p:spPr>
          <a:xfrm>
            <a:off x="456012" y="4047754"/>
            <a:ext cx="11651321" cy="2827697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spcBef>
                <a:spcPts val="1350"/>
              </a:spcBef>
            </a:pP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Many organic molecules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have chromophores that absorb</a:t>
            </a:r>
            <a:r>
              <a:rPr sz="2000" spc="2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UV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spcBef>
                <a:spcPts val="1250"/>
              </a:spcBef>
            </a:pP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UV absorbance is about 1000 x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easier to detect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per </a:t>
            </a:r>
            <a:r>
              <a:rPr sz="2000" spc="-10" dirty="0">
                <a:solidFill>
                  <a:srgbClr val="5A5148"/>
                </a:solidFill>
                <a:latin typeface="Times New Roman"/>
                <a:cs typeface="Times New Roman"/>
              </a:rPr>
              <a:t>mole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than</a:t>
            </a:r>
            <a:r>
              <a:rPr sz="2000" spc="5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NMR</a:t>
            </a:r>
            <a:endParaRPr sz="2000" dirty="0">
              <a:latin typeface="Times New Roman"/>
              <a:cs typeface="Times New Roman"/>
            </a:endParaRPr>
          </a:p>
          <a:p>
            <a:pPr marL="12700" marR="661670">
              <a:spcBef>
                <a:spcPts val="1250"/>
              </a:spcBef>
            </a:pP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Still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used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in following reactions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where the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chromophore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changes. Useful  because </a:t>
            </a:r>
            <a:r>
              <a:rPr sz="2000" spc="-10" dirty="0">
                <a:solidFill>
                  <a:srgbClr val="5A5148"/>
                </a:solidFill>
                <a:latin typeface="Times New Roman"/>
                <a:cs typeface="Times New Roman"/>
              </a:rPr>
              <a:t>timescale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is so fast, and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sensitivity </a:t>
            </a:r>
            <a:r>
              <a:rPr sz="2000" spc="5" dirty="0">
                <a:solidFill>
                  <a:srgbClr val="5A5148"/>
                </a:solidFill>
                <a:latin typeface="Times New Roman"/>
                <a:cs typeface="Times New Roman"/>
              </a:rPr>
              <a:t>so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high.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Kinetics,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esp.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in  biochemistry, enzymology.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spcBef>
                <a:spcPts val="1250"/>
              </a:spcBef>
            </a:pP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Most quantitative Analytical chemistry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in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organic chemistry is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conducted using  HPLC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with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UV</a:t>
            </a:r>
            <a:r>
              <a:rPr sz="2000" spc="1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detectors</a:t>
            </a:r>
            <a:endParaRPr sz="2000" dirty="0">
              <a:latin typeface="Times New Roman"/>
              <a:cs typeface="Times New Roman"/>
            </a:endParaRPr>
          </a:p>
          <a:p>
            <a:pPr marL="12700" marR="1212215"/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One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wavelength </a:t>
            </a:r>
            <a:r>
              <a:rPr sz="2000" spc="-10" dirty="0">
                <a:solidFill>
                  <a:srgbClr val="5A5148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not be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best for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all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compound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mixture.  Affects quantitative interpretation </a:t>
            </a:r>
            <a:r>
              <a:rPr sz="2000" dirty="0">
                <a:solidFill>
                  <a:srgbClr val="5A5148"/>
                </a:solidFill>
                <a:latin typeface="Times New Roman"/>
                <a:cs typeface="Times New Roman"/>
              </a:rPr>
              <a:t>of HPLC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peak</a:t>
            </a:r>
            <a:r>
              <a:rPr sz="2000" spc="45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A5148"/>
                </a:solidFill>
                <a:latin typeface="Times New Roman"/>
                <a:cs typeface="Times New Roman"/>
              </a:rPr>
              <a:t>heights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0151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F1472D47-465F-44A7-A0DE-B29C1795670A}"/>
              </a:ext>
            </a:extLst>
          </p:cNvPr>
          <p:cNvSpPr txBox="1">
            <a:spLocks/>
          </p:cNvSpPr>
          <p:nvPr/>
        </p:nvSpPr>
        <p:spPr>
          <a:xfrm>
            <a:off x="2037503" y="120226"/>
            <a:ext cx="6745136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i="1">
                <a:solidFill>
                  <a:srgbClr val="BF0000"/>
                </a:solidFill>
                <a:latin typeface="Century Gothic"/>
                <a:cs typeface="Century Gothic"/>
              </a:rPr>
              <a:t>1) </a:t>
            </a:r>
            <a:r>
              <a:rPr lang="en-IN" sz="3200" i="1" spc="-5">
                <a:solidFill>
                  <a:srgbClr val="BF0000"/>
                </a:solidFill>
                <a:latin typeface="Century Gothic"/>
                <a:cs typeface="Century Gothic"/>
              </a:rPr>
              <a:t>Structural</a:t>
            </a:r>
            <a:r>
              <a:rPr lang="en-IN" sz="3200" i="1" spc="-85">
                <a:solidFill>
                  <a:srgbClr val="BF0000"/>
                </a:solidFill>
                <a:latin typeface="Century Gothic"/>
                <a:cs typeface="Century Gothic"/>
              </a:rPr>
              <a:t> </a:t>
            </a:r>
            <a:r>
              <a:rPr lang="en-IN" sz="3200" i="1" spc="-5">
                <a:solidFill>
                  <a:srgbClr val="BF0000"/>
                </a:solidFill>
                <a:latin typeface="Century Gothic"/>
                <a:cs typeface="Century Gothic"/>
              </a:rPr>
              <a:t>Elucidation</a:t>
            </a:r>
            <a:endParaRPr lang="en-IN" sz="3200" dirty="0">
              <a:latin typeface="Century Gothic"/>
              <a:cs typeface="Century Gothic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1E36904B-F22A-4AC5-9DAA-29D70135A478}"/>
              </a:ext>
            </a:extLst>
          </p:cNvPr>
          <p:cNvSpPr txBox="1"/>
          <p:nvPr/>
        </p:nvSpPr>
        <p:spPr>
          <a:xfrm>
            <a:off x="2782993" y="607907"/>
            <a:ext cx="457768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5" dirty="0">
                <a:solidFill>
                  <a:srgbClr val="BF0000"/>
                </a:solidFill>
                <a:latin typeface="Century Gothic"/>
                <a:cs typeface="Century Gothic"/>
              </a:rPr>
              <a:t>Detection </a:t>
            </a:r>
            <a:r>
              <a:rPr sz="2000" i="1" spc="-5" dirty="0">
                <a:solidFill>
                  <a:srgbClr val="BF0000"/>
                </a:solidFill>
                <a:latin typeface="Century Gothic"/>
                <a:cs typeface="Century Gothic"/>
              </a:rPr>
              <a:t>of</a:t>
            </a:r>
            <a:r>
              <a:rPr sz="2000" i="1" spc="-65" dirty="0">
                <a:solidFill>
                  <a:srgbClr val="BF000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BF0000"/>
                </a:solidFill>
                <a:latin typeface="Century Gothic"/>
                <a:cs typeface="Century Gothic"/>
              </a:rPr>
              <a:t>conjugation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13E02C77-E133-446E-8FC9-C6E60DF38F4E}"/>
              </a:ext>
            </a:extLst>
          </p:cNvPr>
          <p:cNvSpPr txBox="1">
            <a:spLocks/>
          </p:cNvSpPr>
          <p:nvPr/>
        </p:nvSpPr>
        <p:spPr>
          <a:xfrm>
            <a:off x="425873" y="1057487"/>
            <a:ext cx="11656060" cy="209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685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4800" spc="1185" baseline="5208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lang="en-US" sz="4800" spc="1185" baseline="5208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It </a:t>
            </a:r>
            <a:r>
              <a:rPr lang="en-US" sz="3200" dirty="0">
                <a:latin typeface="Arial"/>
                <a:cs typeface="Arial"/>
              </a:rPr>
              <a:t>helps </a:t>
            </a:r>
            <a:r>
              <a:rPr lang="en-US" sz="3200" spc="-5" dirty="0">
                <a:latin typeface="Arial"/>
                <a:cs typeface="Arial"/>
              </a:rPr>
              <a:t>to </a:t>
            </a:r>
            <a:r>
              <a:rPr lang="en-US" sz="3200" dirty="0">
                <a:latin typeface="Arial"/>
                <a:cs typeface="Arial"/>
              </a:rPr>
              <a:t>show </a:t>
            </a:r>
            <a:r>
              <a:rPr lang="en-US" sz="3200" spc="-5" dirty="0">
                <a:latin typeface="Arial"/>
                <a:cs typeface="Arial"/>
              </a:rPr>
              <a:t>the </a:t>
            </a:r>
            <a:r>
              <a:rPr lang="en-US" sz="3200" dirty="0">
                <a:latin typeface="Arial"/>
                <a:cs typeface="Arial"/>
              </a:rPr>
              <a:t>relationships  </a:t>
            </a:r>
            <a:r>
              <a:rPr lang="en-US" sz="3200" spc="-5" dirty="0">
                <a:latin typeface="Arial"/>
                <a:cs typeface="Arial"/>
              </a:rPr>
              <a:t>between </a:t>
            </a:r>
            <a:r>
              <a:rPr lang="en-US" sz="3200" spc="-10" dirty="0">
                <a:latin typeface="Arial"/>
                <a:cs typeface="Arial"/>
              </a:rPr>
              <a:t>different </a:t>
            </a:r>
            <a:r>
              <a:rPr lang="en-US" sz="3200" dirty="0">
                <a:latin typeface="Arial"/>
                <a:cs typeface="Arial"/>
              </a:rPr>
              <a:t>groups, </a:t>
            </a:r>
            <a:r>
              <a:rPr lang="en-US" sz="3200" spc="-5" dirty="0">
                <a:latin typeface="Arial"/>
                <a:cs typeface="Arial"/>
              </a:rPr>
              <a:t>particularly  </a:t>
            </a:r>
            <a:r>
              <a:rPr lang="en-US" sz="3200" spc="-10" dirty="0">
                <a:latin typeface="Arial"/>
                <a:cs typeface="Arial"/>
              </a:rPr>
              <a:t>with </a:t>
            </a:r>
            <a:r>
              <a:rPr lang="en-US" sz="3200" dirty="0">
                <a:latin typeface="Arial"/>
                <a:cs typeface="Arial"/>
              </a:rPr>
              <a:t>respect </a:t>
            </a:r>
            <a:r>
              <a:rPr lang="en-US" sz="3200" spc="-5" dirty="0">
                <a:latin typeface="Arial"/>
                <a:cs typeface="Arial"/>
              </a:rPr>
              <a:t>to</a:t>
            </a:r>
            <a:r>
              <a:rPr lang="en-US" sz="3200" spc="-1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conjugation.</a:t>
            </a:r>
          </a:p>
          <a:p>
            <a:pPr marL="0" indent="0" algn="just">
              <a:lnSpc>
                <a:spcPct val="100000"/>
              </a:lnSpc>
              <a:spcBef>
                <a:spcPts val="790"/>
              </a:spcBef>
              <a:buNone/>
            </a:pPr>
            <a:r>
              <a:rPr lang="en-US" sz="4800" spc="1185" baseline="5208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lang="en-US" sz="4800" spc="1185" baseline="5208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The </a:t>
            </a:r>
            <a:r>
              <a:rPr lang="en-US" sz="3200" dirty="0">
                <a:latin typeface="Arial"/>
                <a:cs typeface="Arial"/>
              </a:rPr>
              <a:t>conjugation </a:t>
            </a:r>
            <a:r>
              <a:rPr lang="en-US" sz="3200" spc="5" dirty="0">
                <a:latin typeface="Arial"/>
                <a:cs typeface="Arial"/>
              </a:rPr>
              <a:t>may</a:t>
            </a:r>
            <a:r>
              <a:rPr lang="en-US" sz="3200" spc="-459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be</a:t>
            </a:r>
          </a:p>
          <a:p>
            <a:pPr marL="1072515" marR="59055" indent="-476250">
              <a:lnSpc>
                <a:spcPct val="100000"/>
              </a:lnSpc>
              <a:spcBef>
                <a:spcPts val="680"/>
              </a:spcBef>
              <a:buClr>
                <a:srgbClr val="7F7F00"/>
              </a:buClr>
              <a:tabLst>
                <a:tab pos="1072515" algn="l"/>
                <a:tab pos="1073150" algn="l"/>
                <a:tab pos="2695575" algn="l"/>
                <a:tab pos="3519804" algn="l"/>
                <a:tab pos="4113529" algn="l"/>
                <a:tab pos="5184775" algn="l"/>
                <a:tab pos="6082030" algn="l"/>
              </a:tabLst>
            </a:pPr>
            <a:r>
              <a:rPr lang="en-US" sz="2700" spc="-5" dirty="0">
                <a:latin typeface="Arial"/>
                <a:cs typeface="Arial"/>
              </a:rPr>
              <a:t>Bet</a:t>
            </a:r>
            <a:r>
              <a:rPr lang="en-US" sz="2700" spc="5" dirty="0">
                <a:latin typeface="Arial"/>
                <a:cs typeface="Arial"/>
              </a:rPr>
              <a:t>w</a:t>
            </a:r>
            <a:r>
              <a:rPr lang="en-US" sz="2700" spc="-5" dirty="0">
                <a:latin typeface="Arial"/>
                <a:cs typeface="Arial"/>
              </a:rPr>
              <a:t>ee</a:t>
            </a:r>
            <a:r>
              <a:rPr lang="en-US" sz="2700" dirty="0">
                <a:latin typeface="Arial"/>
                <a:cs typeface="Arial"/>
              </a:rPr>
              <a:t>n	</a:t>
            </a:r>
            <a:r>
              <a:rPr lang="en-US" sz="2700" spc="5" dirty="0">
                <a:latin typeface="Arial"/>
                <a:cs typeface="Arial"/>
              </a:rPr>
              <a:t>tw</a:t>
            </a:r>
            <a:r>
              <a:rPr lang="en-US" sz="2700" dirty="0">
                <a:latin typeface="Arial"/>
                <a:cs typeface="Arial"/>
              </a:rPr>
              <a:t>o	</a:t>
            </a:r>
            <a:r>
              <a:rPr lang="en-US" sz="2700" spc="-5" dirty="0">
                <a:latin typeface="Arial"/>
                <a:cs typeface="Arial"/>
              </a:rPr>
              <a:t>o</a:t>
            </a:r>
            <a:r>
              <a:rPr lang="en-US" sz="2700" dirty="0">
                <a:latin typeface="Arial"/>
                <a:cs typeface="Arial"/>
              </a:rPr>
              <a:t>r	</a:t>
            </a:r>
            <a:r>
              <a:rPr lang="en-US" sz="2700" spc="5" dirty="0">
                <a:latin typeface="Arial"/>
                <a:cs typeface="Arial"/>
              </a:rPr>
              <a:t>m</a:t>
            </a:r>
            <a:r>
              <a:rPr lang="en-US" sz="2700" spc="-5" dirty="0">
                <a:latin typeface="Arial"/>
                <a:cs typeface="Arial"/>
              </a:rPr>
              <a:t>or</a:t>
            </a:r>
            <a:r>
              <a:rPr lang="en-US" sz="2700" dirty="0">
                <a:latin typeface="Arial"/>
                <a:cs typeface="Arial"/>
              </a:rPr>
              <a:t>e	</a:t>
            </a:r>
            <a:r>
              <a:rPr lang="en-US" sz="2700" spc="-10" dirty="0">
                <a:latin typeface="Arial"/>
                <a:cs typeface="Arial"/>
              </a:rPr>
              <a:t>C</a:t>
            </a:r>
            <a:r>
              <a:rPr lang="en-US" sz="2700" dirty="0">
                <a:latin typeface="Arial"/>
                <a:cs typeface="Arial"/>
              </a:rPr>
              <a:t>-C	</a:t>
            </a:r>
            <a:r>
              <a:rPr lang="en-US" sz="2700" spc="-5" dirty="0">
                <a:latin typeface="Arial"/>
                <a:cs typeface="Arial"/>
              </a:rPr>
              <a:t>double/</a:t>
            </a:r>
            <a:r>
              <a:rPr lang="en-US" sz="2700" spc="5" dirty="0">
                <a:latin typeface="Arial"/>
                <a:cs typeface="Arial"/>
              </a:rPr>
              <a:t>t</a:t>
            </a:r>
            <a:r>
              <a:rPr lang="en-US" sz="2700" dirty="0">
                <a:latin typeface="Arial"/>
                <a:cs typeface="Arial"/>
              </a:rPr>
              <a:t>riple  </a:t>
            </a:r>
            <a:r>
              <a:rPr lang="en-US" sz="2700" spc="-5" dirty="0">
                <a:latin typeface="Arial"/>
                <a:cs typeface="Arial"/>
              </a:rPr>
              <a:t>bonds.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A672BE0-EDD5-4D8D-BED3-5C99243F4927}"/>
              </a:ext>
            </a:extLst>
          </p:cNvPr>
          <p:cNvSpPr txBox="1"/>
          <p:nvPr/>
        </p:nvSpPr>
        <p:spPr>
          <a:xfrm>
            <a:off x="1010072" y="3348354"/>
            <a:ext cx="212314" cy="10414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700" dirty="0">
                <a:solidFill>
                  <a:srgbClr val="7F7F00"/>
                </a:solidFill>
                <a:latin typeface="Arial"/>
                <a:cs typeface="Arial"/>
              </a:rPr>
              <a:t>•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DBD08DF9-DC8C-44D2-81F6-90220215EAF2}"/>
              </a:ext>
            </a:extLst>
          </p:cNvPr>
          <p:cNvSpPr txBox="1"/>
          <p:nvPr/>
        </p:nvSpPr>
        <p:spPr>
          <a:xfrm>
            <a:off x="1460922" y="3348354"/>
            <a:ext cx="8998438" cy="99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75"/>
              </a:spcBef>
            </a:pPr>
            <a:r>
              <a:rPr sz="2700" spc="-5" dirty="0">
                <a:latin typeface="Arial"/>
                <a:cs typeface="Arial"/>
              </a:rPr>
              <a:t>Between </a:t>
            </a:r>
            <a:r>
              <a:rPr sz="2700" spc="-10" dirty="0">
                <a:latin typeface="Arial"/>
                <a:cs typeface="Arial"/>
              </a:rPr>
              <a:t>C=C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spc="-10" dirty="0">
                <a:latin typeface="Arial"/>
                <a:cs typeface="Arial"/>
              </a:rPr>
              <a:t>C=O </a:t>
            </a:r>
            <a:r>
              <a:rPr sz="2700" spc="-5" dirty="0">
                <a:latin typeface="Arial"/>
                <a:cs typeface="Arial"/>
              </a:rPr>
              <a:t>double bonds.  Between double bond and aromatic</a:t>
            </a:r>
            <a:r>
              <a:rPr sz="2700" dirty="0">
                <a:latin typeface="Arial"/>
                <a:cs typeface="Arial"/>
              </a:rPr>
              <a:t> ring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1433A18-F996-46C4-8243-3A51FC6048B0}"/>
              </a:ext>
            </a:extLst>
          </p:cNvPr>
          <p:cNvSpPr txBox="1"/>
          <p:nvPr/>
        </p:nvSpPr>
        <p:spPr>
          <a:xfrm>
            <a:off x="345439" y="4257886"/>
            <a:ext cx="11736494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43180" indent="-285750">
              <a:lnSpc>
                <a:spcPct val="100000"/>
              </a:lnSpc>
              <a:spcBef>
                <a:spcPts val="100"/>
              </a:spcBef>
              <a:tabLst>
                <a:tab pos="3250565" algn="l"/>
              </a:tabLst>
            </a:pPr>
            <a:r>
              <a:rPr sz="4200" spc="1035" baseline="5952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4200" spc="-240" baseline="5952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 the </a:t>
            </a:r>
            <a:r>
              <a:rPr sz="2800" spc="-5" dirty="0">
                <a:latin typeface="Times New Roman"/>
                <a:cs typeface="Times New Roman"/>
              </a:rPr>
              <a:t>spectra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presence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an aromatic  </a:t>
            </a:r>
            <a:r>
              <a:rPr sz="2800" dirty="0">
                <a:latin typeface="Times New Roman"/>
                <a:cs typeface="Times New Roman"/>
              </a:rPr>
              <a:t>ring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its</a:t>
            </a:r>
            <a:r>
              <a:rPr sz="2800" spc="-5" dirty="0">
                <a:latin typeface="Times New Roman"/>
                <a:cs typeface="Times New Roman"/>
              </a:rPr>
              <a:t> number	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10" dirty="0">
                <a:latin typeface="Times New Roman"/>
                <a:cs typeface="Times New Roman"/>
              </a:rPr>
              <a:t>revealed.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L="336550" marR="375920" indent="-285750" algn="just">
              <a:lnSpc>
                <a:spcPct val="100000"/>
              </a:lnSpc>
            </a:pPr>
            <a:r>
              <a:rPr sz="4200" spc="1035" baseline="5952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4200" spc="-75" baseline="5952" dirty="0">
                <a:solidFill>
                  <a:srgbClr val="7F7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Locations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substituents attached </a:t>
            </a:r>
            <a:r>
              <a:rPr sz="2800" dirty="0">
                <a:latin typeface="Times New Roman"/>
                <a:cs typeface="Times New Roman"/>
              </a:rPr>
              <a:t>to the C  </a:t>
            </a:r>
            <a:r>
              <a:rPr sz="2800" spc="-5" dirty="0">
                <a:latin typeface="Times New Roman"/>
                <a:cs typeface="Times New Roman"/>
              </a:rPr>
              <a:t>atom </a:t>
            </a:r>
            <a:r>
              <a:rPr sz="2800" dirty="0">
                <a:latin typeface="Times New Roman"/>
                <a:cs typeface="Times New Roman"/>
              </a:rPr>
              <a:t>in the </a:t>
            </a:r>
            <a:r>
              <a:rPr sz="2800" spc="-5" dirty="0">
                <a:latin typeface="Times New Roman"/>
                <a:cs typeface="Times New Roman"/>
              </a:rPr>
              <a:t>conjugation </a:t>
            </a:r>
            <a:r>
              <a:rPr sz="2800" dirty="0">
                <a:latin typeface="Times New Roman"/>
                <a:cs typeface="Times New Roman"/>
              </a:rPr>
              <a:t>system </a:t>
            </a:r>
            <a:r>
              <a:rPr sz="2800" spc="-5" dirty="0">
                <a:latin typeface="Times New Roman"/>
                <a:cs typeface="Times New Roman"/>
              </a:rPr>
              <a:t>can also </a:t>
            </a:r>
            <a:r>
              <a:rPr sz="2800" dirty="0">
                <a:latin typeface="Times New Roman"/>
                <a:cs typeface="Times New Roman"/>
              </a:rPr>
              <a:t>be  </a:t>
            </a:r>
            <a:r>
              <a:rPr sz="2800" spc="-5" dirty="0">
                <a:latin typeface="Times New Roman"/>
                <a:cs typeface="Times New Roman"/>
              </a:rPr>
              <a:t>revealed.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599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F7C6975-9A07-4E1D-B1AD-07FAFB5A7041}"/>
              </a:ext>
            </a:extLst>
          </p:cNvPr>
          <p:cNvSpPr txBox="1">
            <a:spLocks/>
          </p:cNvSpPr>
          <p:nvPr/>
        </p:nvSpPr>
        <p:spPr>
          <a:xfrm>
            <a:off x="810989" y="99907"/>
            <a:ext cx="10237562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lang="en-US" sz="2800" i="1" spc="-5">
                <a:solidFill>
                  <a:srgbClr val="BF0000"/>
                </a:solidFill>
                <a:latin typeface="Century Gothic"/>
                <a:cs typeface="Century Gothic"/>
              </a:rPr>
              <a:t>2)	Detection </a:t>
            </a:r>
            <a:r>
              <a:rPr lang="en-US" sz="2800" i="1">
                <a:solidFill>
                  <a:srgbClr val="BF0000"/>
                </a:solidFill>
                <a:latin typeface="Century Gothic"/>
                <a:cs typeface="Century Gothic"/>
              </a:rPr>
              <a:t>of </a:t>
            </a:r>
            <a:r>
              <a:rPr lang="en-US" sz="2800" i="1" spc="-10">
                <a:solidFill>
                  <a:srgbClr val="BF0000"/>
                </a:solidFill>
                <a:latin typeface="Century Gothic"/>
                <a:cs typeface="Century Gothic"/>
              </a:rPr>
              <a:t>Geometrical</a:t>
            </a:r>
            <a:r>
              <a:rPr lang="en-US" sz="2800" i="1" spc="-60">
                <a:solidFill>
                  <a:srgbClr val="BF0000"/>
                </a:solidFill>
                <a:latin typeface="Century Gothic"/>
                <a:cs typeface="Century Gothic"/>
              </a:rPr>
              <a:t> </a:t>
            </a:r>
            <a:r>
              <a:rPr lang="en-US" sz="2800" i="1" spc="-5">
                <a:solidFill>
                  <a:srgbClr val="BF0000"/>
                </a:solidFill>
                <a:latin typeface="Century Gothic"/>
                <a:cs typeface="Century Gothic"/>
              </a:rPr>
              <a:t>Isomers</a:t>
            </a:r>
            <a:endParaRPr lang="en-US" sz="2800">
              <a:latin typeface="Century Gothic"/>
              <a:cs typeface="Century Gothic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8BAB291-82FA-44E4-BD08-EDEB71A3241F}"/>
              </a:ext>
            </a:extLst>
          </p:cNvPr>
          <p:cNvSpPr txBox="1"/>
          <p:nvPr/>
        </p:nvSpPr>
        <p:spPr>
          <a:xfrm>
            <a:off x="347134" y="622941"/>
            <a:ext cx="11844866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</a:pPr>
            <a:r>
              <a:rPr sz="2000" spc="390" baseline="5208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2000" spc="260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case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geometrically isomeric  compounds,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i="1" spc="-5" dirty="0">
                <a:latin typeface="Arial"/>
                <a:cs typeface="Arial"/>
              </a:rPr>
              <a:t>trans </a:t>
            </a:r>
            <a:r>
              <a:rPr sz="2000" dirty="0">
                <a:latin typeface="Arial"/>
                <a:cs typeface="Arial"/>
              </a:rPr>
              <a:t>isomers </a:t>
            </a:r>
            <a:r>
              <a:rPr sz="2000" spc="-5" dirty="0">
                <a:latin typeface="Arial"/>
                <a:cs typeface="Arial"/>
              </a:rPr>
              <a:t>exhibit  </a:t>
            </a:r>
            <a:r>
              <a:rPr sz="2000" spc="-370" dirty="0">
                <a:latin typeface="Arial"/>
                <a:cs typeface="Arial"/>
              </a:rPr>
              <a:t>λ</a:t>
            </a:r>
            <a:r>
              <a:rPr sz="2000" spc="-555" baseline="-24024" dirty="0">
                <a:latin typeface="Arial"/>
                <a:cs typeface="Arial"/>
              </a:rPr>
              <a:t>max </a:t>
            </a:r>
            <a:r>
              <a:rPr sz="2000" dirty="0">
                <a:latin typeface="Arial"/>
                <a:cs typeface="Arial"/>
              </a:rPr>
              <a:t>at </a:t>
            </a:r>
            <a:r>
              <a:rPr sz="2000" spc="-5" dirty="0">
                <a:latin typeface="Arial"/>
                <a:cs typeface="Arial"/>
              </a:rPr>
              <a:t>slightly </a:t>
            </a:r>
            <a:r>
              <a:rPr sz="2000" dirty="0">
                <a:latin typeface="Arial"/>
                <a:cs typeface="Arial"/>
              </a:rPr>
              <a:t>longer </a:t>
            </a:r>
            <a:r>
              <a:rPr sz="2000" spc="-5" dirty="0">
                <a:latin typeface="Arial"/>
                <a:cs typeface="Arial"/>
              </a:rPr>
              <a:t>wavelength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cis</a:t>
            </a:r>
            <a:endParaRPr sz="2000" dirty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520"/>
              </a:spcBef>
            </a:pPr>
            <a:r>
              <a:rPr sz="2000" dirty="0">
                <a:latin typeface="Arial"/>
                <a:cs typeface="Arial"/>
              </a:rPr>
              <a:t>isomers.</a:t>
            </a:r>
          </a:p>
          <a:p>
            <a:pPr marL="368300" marR="114935" indent="-342900">
              <a:lnSpc>
                <a:spcPct val="100000"/>
              </a:lnSpc>
              <a:spcBef>
                <a:spcPts val="1330"/>
              </a:spcBef>
            </a:pPr>
            <a:r>
              <a:rPr sz="2000" spc="195" baseline="5208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2000" spc="130" dirty="0">
                <a:latin typeface="Arial"/>
                <a:cs typeface="Arial"/>
              </a:rPr>
              <a:t>Also, </a:t>
            </a:r>
            <a:r>
              <a:rPr sz="2000" i="1" dirty="0">
                <a:latin typeface="Arial"/>
                <a:cs typeface="Arial"/>
              </a:rPr>
              <a:t>trans </a:t>
            </a:r>
            <a:r>
              <a:rPr sz="2000" dirty="0">
                <a:latin typeface="Arial"/>
                <a:cs typeface="Arial"/>
              </a:rPr>
              <a:t>isomers </a:t>
            </a:r>
            <a:r>
              <a:rPr sz="2000" spc="-10" dirty="0">
                <a:latin typeface="Arial"/>
                <a:cs typeface="Arial"/>
              </a:rPr>
              <a:t>will </a:t>
            </a:r>
            <a:r>
              <a:rPr sz="2000" dirty="0">
                <a:latin typeface="Arial"/>
                <a:cs typeface="Arial"/>
              </a:rPr>
              <a:t>possess </a:t>
            </a:r>
            <a:r>
              <a:rPr sz="2000" spc="-5" dirty="0">
                <a:latin typeface="Arial"/>
                <a:cs typeface="Arial"/>
              </a:rPr>
              <a:t>larger  extinction </a:t>
            </a:r>
            <a:r>
              <a:rPr sz="2000" spc="-10" dirty="0">
                <a:latin typeface="Arial"/>
                <a:cs typeface="Arial"/>
              </a:rPr>
              <a:t>coefficients </a:t>
            </a:r>
            <a:r>
              <a:rPr sz="2000" dirty="0">
                <a:latin typeface="Arial"/>
                <a:cs typeface="Arial"/>
              </a:rPr>
              <a:t>than </a:t>
            </a:r>
            <a:r>
              <a:rPr sz="2000" i="1" dirty="0">
                <a:latin typeface="Arial"/>
                <a:cs typeface="Arial"/>
              </a:rPr>
              <a:t>cis</a:t>
            </a:r>
            <a:r>
              <a:rPr sz="2000" i="1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isomers.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7394D21-839B-4872-B38A-FE98DDAF16E6}"/>
              </a:ext>
            </a:extLst>
          </p:cNvPr>
          <p:cNvSpPr txBox="1"/>
          <p:nvPr/>
        </p:nvSpPr>
        <p:spPr>
          <a:xfrm>
            <a:off x="2882687" y="2177348"/>
            <a:ext cx="5094605" cy="15709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2582545" algn="ctr">
              <a:lnSpc>
                <a:spcPct val="100000"/>
              </a:lnSpc>
              <a:spcBef>
                <a:spcPts val="800"/>
              </a:spcBef>
            </a:pPr>
            <a:r>
              <a:rPr sz="4200" spc="247" baseline="5952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2800" spc="165" dirty="0">
                <a:latin typeface="Arial"/>
                <a:cs typeface="Arial"/>
              </a:rPr>
              <a:t>For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example,</a:t>
            </a:r>
            <a:endParaRPr sz="28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spc="-10" dirty="0">
                <a:latin typeface="Arial"/>
                <a:cs typeface="Arial"/>
              </a:rPr>
              <a:t>two</a:t>
            </a:r>
            <a:r>
              <a:rPr sz="2800" spc="-5" dirty="0">
                <a:latin typeface="Arial"/>
                <a:cs typeface="Arial"/>
              </a:rPr>
              <a:t> Stilbenes</a:t>
            </a:r>
            <a:endParaRPr sz="2800">
              <a:latin typeface="Arial"/>
              <a:cs typeface="Arial"/>
            </a:endParaRPr>
          </a:p>
          <a:p>
            <a:pPr marL="1865630">
              <a:lnSpc>
                <a:spcPct val="100000"/>
              </a:lnSpc>
              <a:spcBef>
                <a:spcPts val="690"/>
              </a:spcBef>
            </a:pPr>
            <a:r>
              <a:rPr sz="2800" spc="-95" dirty="0">
                <a:latin typeface="Arial"/>
                <a:cs typeface="Arial"/>
              </a:rPr>
              <a:t>(C</a:t>
            </a:r>
            <a:r>
              <a:rPr sz="2400" spc="-142" baseline="-24305" dirty="0">
                <a:latin typeface="Arial"/>
                <a:cs typeface="Arial"/>
              </a:rPr>
              <a:t>6</a:t>
            </a:r>
            <a:r>
              <a:rPr sz="2800" spc="-95" dirty="0">
                <a:latin typeface="Arial"/>
                <a:cs typeface="Arial"/>
              </a:rPr>
              <a:t>H</a:t>
            </a:r>
            <a:r>
              <a:rPr sz="2400" spc="-142" baseline="-24305" dirty="0">
                <a:latin typeface="Arial"/>
                <a:cs typeface="Arial"/>
              </a:rPr>
              <a:t>5</a:t>
            </a:r>
            <a:r>
              <a:rPr sz="2800" spc="-95" dirty="0">
                <a:latin typeface="Arial"/>
                <a:cs typeface="Arial"/>
              </a:rPr>
              <a:t>-CH=CH-C</a:t>
            </a:r>
            <a:r>
              <a:rPr sz="2400" spc="-142" baseline="-24305" dirty="0">
                <a:latin typeface="Arial"/>
                <a:cs typeface="Arial"/>
              </a:rPr>
              <a:t>6</a:t>
            </a:r>
            <a:r>
              <a:rPr sz="2800" spc="-95" dirty="0">
                <a:latin typeface="Arial"/>
                <a:cs typeface="Arial"/>
              </a:rPr>
              <a:t>H</a:t>
            </a:r>
            <a:r>
              <a:rPr sz="2400" spc="-142" baseline="-24305" dirty="0">
                <a:latin typeface="Arial"/>
                <a:cs typeface="Arial"/>
              </a:rPr>
              <a:t>5</a:t>
            </a:r>
            <a:r>
              <a:rPr sz="2800" spc="-95" dirty="0">
                <a:latin typeface="Arial"/>
                <a:cs typeface="Arial"/>
              </a:rPr>
              <a:t>)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6D2542C-4B2C-4190-94D2-879D53DC00B3}"/>
              </a:ext>
            </a:extLst>
          </p:cNvPr>
          <p:cNvSpPr txBox="1"/>
          <p:nvPr/>
        </p:nvSpPr>
        <p:spPr>
          <a:xfrm>
            <a:off x="4249420" y="3898900"/>
            <a:ext cx="645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15" baseline="13888" dirty="0">
                <a:latin typeface="Arial"/>
                <a:cs typeface="Arial"/>
              </a:rPr>
              <a:t>λ</a:t>
            </a:r>
            <a:r>
              <a:rPr sz="1600" spc="10" dirty="0">
                <a:latin typeface="Arial"/>
                <a:cs typeface="Arial"/>
              </a:rPr>
              <a:t>max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460F157-AC38-4415-99DB-2AEFA4F7EFA4}"/>
              </a:ext>
            </a:extLst>
          </p:cNvPr>
          <p:cNvSpPr txBox="1"/>
          <p:nvPr/>
        </p:nvSpPr>
        <p:spPr>
          <a:xfrm>
            <a:off x="7059930" y="3845559"/>
            <a:ext cx="2082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Verdana"/>
                <a:cs typeface="Verdana"/>
              </a:rPr>
              <a:t>ε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6745B962-7D3F-4B97-AECA-9CB88847A167}"/>
              </a:ext>
            </a:extLst>
          </p:cNvPr>
          <p:cNvGraphicFramePr>
            <a:graphicFrameLocks noGrp="1"/>
          </p:cNvGraphicFramePr>
          <p:nvPr/>
        </p:nvGraphicFramePr>
        <p:xfrm>
          <a:off x="788669" y="4491349"/>
          <a:ext cx="6968489" cy="1065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951">
                <a:tc>
                  <a:txBody>
                    <a:bodyPr/>
                    <a:lstStyle/>
                    <a:p>
                      <a:pPr marR="3327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spc="-5" dirty="0">
                          <a:latin typeface="Verdana"/>
                          <a:cs typeface="Verdana"/>
                        </a:rPr>
                        <a:t>Trans</a:t>
                      </a:r>
                      <a:r>
                        <a:rPr sz="2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10" dirty="0">
                          <a:latin typeface="Verdana"/>
                          <a:cs typeface="Verdana"/>
                        </a:rPr>
                        <a:t>isomer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spc="-10" dirty="0">
                          <a:latin typeface="Verdana"/>
                          <a:cs typeface="Verdana"/>
                        </a:rPr>
                        <a:t>294</a:t>
                      </a:r>
                      <a:r>
                        <a:rPr sz="2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5" dirty="0">
                          <a:latin typeface="Verdana"/>
                          <a:cs typeface="Verdana"/>
                        </a:rPr>
                        <a:t>nm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38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spc="-10" dirty="0">
                          <a:latin typeface="Verdana"/>
                          <a:cs typeface="Verdana"/>
                        </a:rPr>
                        <a:t>24000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51">
                <a:tc>
                  <a:txBody>
                    <a:bodyPr/>
                    <a:lstStyle/>
                    <a:p>
                      <a:pPr marR="331470" algn="ctr">
                        <a:lnSpc>
                          <a:spcPts val="3290"/>
                        </a:lnSpc>
                        <a:spcBef>
                          <a:spcPts val="805"/>
                        </a:spcBef>
                      </a:pPr>
                      <a:r>
                        <a:rPr sz="2800" spc="-10" dirty="0">
                          <a:latin typeface="Verdana"/>
                          <a:cs typeface="Verdana"/>
                        </a:rPr>
                        <a:t>Cis</a:t>
                      </a:r>
                      <a:r>
                        <a:rPr sz="2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10" dirty="0">
                          <a:latin typeface="Verdana"/>
                          <a:cs typeface="Verdana"/>
                        </a:rPr>
                        <a:t>isomer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ts val="3290"/>
                        </a:lnSpc>
                        <a:spcBef>
                          <a:spcPts val="805"/>
                        </a:spcBef>
                      </a:pPr>
                      <a:r>
                        <a:rPr sz="2800" spc="-10" dirty="0">
                          <a:latin typeface="Verdana"/>
                          <a:cs typeface="Verdana"/>
                        </a:rPr>
                        <a:t>278</a:t>
                      </a:r>
                      <a:r>
                        <a:rPr sz="2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5" dirty="0">
                          <a:latin typeface="Verdana"/>
                          <a:cs typeface="Verdana"/>
                        </a:rPr>
                        <a:t>nm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 marL="640080" algn="ctr">
                        <a:lnSpc>
                          <a:spcPts val="3290"/>
                        </a:lnSpc>
                        <a:spcBef>
                          <a:spcPts val="805"/>
                        </a:spcBef>
                      </a:pPr>
                      <a:r>
                        <a:rPr sz="2800" spc="-10" dirty="0">
                          <a:latin typeface="Verdana"/>
                          <a:cs typeface="Verdana"/>
                        </a:rPr>
                        <a:t>9350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022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CC61343-DB52-440A-A5C5-893B9C2CB6A3}"/>
              </a:ext>
            </a:extLst>
          </p:cNvPr>
          <p:cNvSpPr txBox="1">
            <a:spLocks/>
          </p:cNvSpPr>
          <p:nvPr/>
        </p:nvSpPr>
        <p:spPr>
          <a:xfrm>
            <a:off x="1562100" y="162559"/>
            <a:ext cx="4944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i="1">
                <a:solidFill>
                  <a:srgbClr val="BF0000"/>
                </a:solidFill>
                <a:latin typeface="Century Gothic"/>
                <a:cs typeface="Century Gothic"/>
              </a:rPr>
              <a:t>3) Detection of</a:t>
            </a:r>
            <a:r>
              <a:rPr lang="en-IN" sz="3200" i="1" spc="-110">
                <a:solidFill>
                  <a:srgbClr val="BF0000"/>
                </a:solidFill>
                <a:latin typeface="Century Gothic"/>
                <a:cs typeface="Century Gothic"/>
              </a:rPr>
              <a:t> </a:t>
            </a:r>
            <a:r>
              <a:rPr lang="en-IN" sz="3200" i="1">
                <a:solidFill>
                  <a:srgbClr val="BF0000"/>
                </a:solidFill>
                <a:latin typeface="Century Gothic"/>
                <a:cs typeface="Century Gothic"/>
              </a:rPr>
              <a:t>Impurities</a:t>
            </a:r>
            <a:endParaRPr lang="en-IN" sz="3200">
              <a:latin typeface="Century Gothic"/>
              <a:cs typeface="Century Gothic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D0C30D9-E63A-4D49-8B25-A64F751B2001}"/>
              </a:ext>
            </a:extLst>
          </p:cNvPr>
          <p:cNvSpPr txBox="1"/>
          <p:nvPr/>
        </p:nvSpPr>
        <p:spPr>
          <a:xfrm>
            <a:off x="234103" y="761153"/>
            <a:ext cx="11723793" cy="27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0" marR="30480" indent="-552450">
              <a:lnSpc>
                <a:spcPct val="100000"/>
              </a:lnSpc>
              <a:spcBef>
                <a:spcPts val="100"/>
              </a:spcBef>
              <a:tabLst>
                <a:tab pos="589915" algn="l"/>
              </a:tabLst>
            </a:pPr>
            <a:r>
              <a:rPr sz="4200" spc="1035" baseline="5952" dirty="0">
                <a:solidFill>
                  <a:srgbClr val="7F7F00"/>
                </a:solidFill>
                <a:latin typeface="Symbol"/>
                <a:cs typeface="Symbol"/>
              </a:rPr>
              <a:t></a:t>
            </a:r>
            <a:r>
              <a:rPr sz="4200" spc="1035" baseline="5952" dirty="0">
                <a:solidFill>
                  <a:srgbClr val="7F7F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Arial"/>
                <a:cs typeface="Arial"/>
              </a:rPr>
              <a:t>This is one of the best </a:t>
            </a:r>
            <a:r>
              <a:rPr sz="2800" dirty="0">
                <a:latin typeface="Arial"/>
                <a:cs typeface="Arial"/>
              </a:rPr>
              <a:t>methods </a:t>
            </a:r>
            <a:r>
              <a:rPr sz="2800" spc="-5" dirty="0">
                <a:latin typeface="Arial"/>
                <a:cs typeface="Arial"/>
              </a:rPr>
              <a:t>for detecting  impurities. The reasons for this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are:</a:t>
            </a:r>
            <a:endParaRPr sz="2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  <a:tabLst>
                <a:tab pos="589915" algn="l"/>
              </a:tabLst>
            </a:pPr>
            <a:r>
              <a:rPr sz="2500" spc="5" dirty="0">
                <a:latin typeface="Arial"/>
                <a:cs typeface="Arial"/>
              </a:rPr>
              <a:t>1.	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band due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impurities are very intense.</a:t>
            </a:r>
            <a:endParaRPr sz="2800" dirty="0">
              <a:latin typeface="Arial"/>
              <a:cs typeface="Arial"/>
            </a:endParaRPr>
          </a:p>
          <a:p>
            <a:pPr marL="590550" marR="30797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e.g. An impurities in the amount of 0.05%  has an </a:t>
            </a:r>
            <a:r>
              <a:rPr sz="2800" dirty="0">
                <a:latin typeface="Arial"/>
                <a:cs typeface="Arial"/>
              </a:rPr>
              <a:t>ε </a:t>
            </a:r>
            <a:r>
              <a:rPr sz="2800" spc="-5" dirty="0">
                <a:latin typeface="Arial"/>
                <a:cs typeface="Arial"/>
              </a:rPr>
              <a:t>value of 2000. Therefore </a:t>
            </a:r>
            <a:r>
              <a:rPr sz="2800" dirty="0">
                <a:latin typeface="Arial"/>
                <a:cs typeface="Arial"/>
              </a:rPr>
              <a:t>such  impurities can </a:t>
            </a:r>
            <a:r>
              <a:rPr sz="2800" spc="-5" dirty="0">
                <a:latin typeface="Arial"/>
                <a:cs typeface="Arial"/>
              </a:rPr>
              <a:t>be detected </a:t>
            </a:r>
            <a:r>
              <a:rPr sz="2800" dirty="0">
                <a:latin typeface="Arial"/>
                <a:cs typeface="Arial"/>
              </a:rPr>
              <a:t>in a </a:t>
            </a:r>
            <a:r>
              <a:rPr sz="2800" spc="-5" dirty="0">
                <a:latin typeface="Arial"/>
                <a:cs typeface="Arial"/>
              </a:rPr>
              <a:t>transparent  </a:t>
            </a:r>
            <a:r>
              <a:rPr sz="2800" dirty="0">
                <a:latin typeface="Arial"/>
                <a:cs typeface="Arial"/>
              </a:rPr>
              <a:t>major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component.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51BE677-23CD-4D2A-B616-30EE499B7349}"/>
              </a:ext>
            </a:extLst>
          </p:cNvPr>
          <p:cNvSpPr txBox="1">
            <a:spLocks/>
          </p:cNvSpPr>
          <p:nvPr/>
        </p:nvSpPr>
        <p:spPr>
          <a:xfrm>
            <a:off x="234103" y="3429000"/>
            <a:ext cx="10762829" cy="51680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5150" marR="5080" indent="-552450">
              <a:lnSpc>
                <a:spcPts val="3460"/>
              </a:lnSpc>
              <a:spcBef>
                <a:spcPts val="530"/>
              </a:spcBef>
              <a:tabLst>
                <a:tab pos="564515" algn="l"/>
              </a:tabLst>
            </a:pPr>
            <a:r>
              <a:rPr lang="en-US" sz="2850" spc="10" dirty="0">
                <a:latin typeface="Arial"/>
                <a:cs typeface="Arial"/>
              </a:rPr>
              <a:t>2.	</a:t>
            </a:r>
            <a:r>
              <a:rPr lang="en-US" sz="3200" spc="-5" dirty="0">
                <a:latin typeface="Arial"/>
                <a:cs typeface="Arial"/>
              </a:rPr>
              <a:t>The </a:t>
            </a:r>
            <a:r>
              <a:rPr lang="en-US" sz="3200" dirty="0">
                <a:latin typeface="Arial"/>
                <a:cs typeface="Arial"/>
              </a:rPr>
              <a:t>organic </a:t>
            </a:r>
            <a:r>
              <a:rPr lang="en-US" sz="3200" spc="5" dirty="0">
                <a:latin typeface="Arial"/>
                <a:cs typeface="Arial"/>
              </a:rPr>
              <a:t>compounds </a:t>
            </a:r>
            <a:r>
              <a:rPr lang="en-US" sz="3200" dirty="0">
                <a:latin typeface="Arial"/>
                <a:cs typeface="Arial"/>
              </a:rPr>
              <a:t>can</a:t>
            </a:r>
            <a:r>
              <a:rPr lang="en-US" sz="3200" spc="-8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be  classified into: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D7AEA8F-B458-4FE5-9AD7-55CB38A42D59}"/>
              </a:ext>
            </a:extLst>
          </p:cNvPr>
          <p:cNvSpPr txBox="1"/>
          <p:nvPr/>
        </p:nvSpPr>
        <p:spPr>
          <a:xfrm>
            <a:off x="728344" y="4108028"/>
            <a:ext cx="10591589" cy="9207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8315" marR="756920" indent="-476250">
              <a:lnSpc>
                <a:spcPts val="3020"/>
              </a:lnSpc>
              <a:spcBef>
                <a:spcPts val="480"/>
              </a:spcBef>
              <a:buSzPct val="89285"/>
              <a:buChar char="•"/>
              <a:tabLst>
                <a:tab pos="488315" algn="l"/>
                <a:tab pos="488950" algn="l"/>
              </a:tabLst>
            </a:pPr>
            <a:r>
              <a:rPr sz="2800" spc="-5" dirty="0">
                <a:latin typeface="Arial"/>
                <a:cs typeface="Arial"/>
              </a:rPr>
              <a:t>Saturated compounds having little  absorption.</a:t>
            </a:r>
            <a:endParaRPr sz="2800" dirty="0">
              <a:latin typeface="Arial"/>
              <a:cs typeface="Arial"/>
            </a:endParaRPr>
          </a:p>
          <a:p>
            <a:pPr marL="488315" marR="5080" indent="-476250">
              <a:lnSpc>
                <a:spcPts val="3020"/>
              </a:lnSpc>
              <a:spcBef>
                <a:spcPts val="705"/>
              </a:spcBef>
              <a:buSzPct val="89285"/>
              <a:buChar char="•"/>
              <a:tabLst>
                <a:tab pos="488315" algn="l"/>
                <a:tab pos="488950" algn="l"/>
              </a:tabLst>
            </a:pPr>
            <a:r>
              <a:rPr sz="2800" spc="-5" dirty="0">
                <a:latin typeface="Arial"/>
                <a:cs typeface="Arial"/>
              </a:rPr>
              <a:t>Unsaturated compounds having strong  absorption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bands.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70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4CEE463-272C-42B7-BBAA-C1E1455F5BF7}"/>
              </a:ext>
            </a:extLst>
          </p:cNvPr>
          <p:cNvSpPr txBox="1">
            <a:spLocks/>
          </p:cNvSpPr>
          <p:nvPr/>
        </p:nvSpPr>
        <p:spPr>
          <a:xfrm>
            <a:off x="2904065" y="2733040"/>
            <a:ext cx="831426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Woodward - Fieser</a:t>
            </a:r>
            <a:r>
              <a:rPr lang="en-IN" b="1" spc="-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IN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Rules</a:t>
            </a:r>
            <a:endParaRPr lang="en-IN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83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84632F-07E5-46BF-B29E-170E64335D54}"/>
              </a:ext>
            </a:extLst>
          </p:cNvPr>
          <p:cNvSpPr txBox="1"/>
          <p:nvPr/>
        </p:nvSpPr>
        <p:spPr>
          <a:xfrm>
            <a:off x="459740" y="261619"/>
            <a:ext cx="8414385" cy="1367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2515" marR="2256790" indent="-787400">
              <a:lnSpc>
                <a:spcPct val="117500"/>
              </a:lnSpc>
              <a:spcBef>
                <a:spcPts val="100"/>
              </a:spcBef>
            </a:pPr>
            <a:r>
              <a:rPr sz="20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Woodward-Fieser Rules </a:t>
            </a:r>
            <a:r>
              <a:rPr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Calculating </a:t>
            </a:r>
            <a:r>
              <a:rPr sz="20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</a:t>
            </a:r>
            <a:r>
              <a:rPr sz="2000" spc="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sz="2000" spc="15" baseline="-2898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max  </a:t>
            </a:r>
            <a:r>
              <a:rPr sz="20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Conjugated Dienes and</a:t>
            </a:r>
            <a:r>
              <a:rPr sz="2000" spc="-1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0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Polyenes</a:t>
            </a:r>
            <a:endParaRPr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5400">
              <a:lnSpc>
                <a:spcPct val="100000"/>
              </a:lnSpc>
            </a:pPr>
            <a:r>
              <a:rPr sz="2000" b="1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Empirical Rules for Absorption Wavelengths </a:t>
            </a:r>
            <a:r>
              <a:rPr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</a:t>
            </a:r>
            <a:r>
              <a:rPr sz="2000" b="1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Conjugated</a:t>
            </a:r>
            <a:r>
              <a:rPr sz="2000" b="1" spc="7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000" b="1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Systems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5417F2C-2321-4386-A7E1-F5BB4EC4B5DC}"/>
              </a:ext>
            </a:extLst>
          </p:cNvPr>
          <p:cNvSpPr/>
          <p:nvPr/>
        </p:nvSpPr>
        <p:spPr>
          <a:xfrm>
            <a:off x="3410022" y="1903443"/>
            <a:ext cx="3884196" cy="2917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E7C27CA-32C7-48D7-8443-436ED50E9E29}"/>
              </a:ext>
            </a:extLst>
          </p:cNvPr>
          <p:cNvSpPr txBox="1">
            <a:spLocks/>
          </p:cNvSpPr>
          <p:nvPr/>
        </p:nvSpPr>
        <p:spPr>
          <a:xfrm>
            <a:off x="3226646" y="4753187"/>
            <a:ext cx="3061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b="1" spc="-5">
                <a:latin typeface="Times New Roman"/>
                <a:cs typeface="Times New Roman"/>
              </a:rPr>
              <a:t>Homo annular</a:t>
            </a:r>
            <a:r>
              <a:rPr lang="en-IN" sz="2800" b="1" spc="-100">
                <a:latin typeface="Times New Roman"/>
                <a:cs typeface="Times New Roman"/>
              </a:rPr>
              <a:t> </a:t>
            </a:r>
            <a:r>
              <a:rPr lang="en-IN" sz="2800" b="1" spc="-10">
                <a:latin typeface="Times New Roman"/>
                <a:cs typeface="Times New Roman"/>
              </a:rPr>
              <a:t>Ring</a:t>
            </a:r>
            <a:endParaRPr lang="en-IN" sz="2800" dirty="0">
              <a:latin typeface="Times New Roman"/>
              <a:cs typeface="Times New Roman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3DC245F-A0C0-4B47-BB29-9C6B5F0D3DE7}"/>
              </a:ext>
            </a:extLst>
          </p:cNvPr>
          <p:cNvSpPr txBox="1"/>
          <p:nvPr/>
        </p:nvSpPr>
        <p:spPr>
          <a:xfrm>
            <a:off x="2272877" y="5179907"/>
            <a:ext cx="5723890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Base </a:t>
            </a:r>
            <a:r>
              <a:rPr sz="2400" b="1" spc="-50" dirty="0">
                <a:latin typeface="Times New Roman"/>
                <a:cs typeface="Times New Roman"/>
              </a:rPr>
              <a:t>Value </a:t>
            </a:r>
            <a:r>
              <a:rPr sz="2400" b="1" dirty="0">
                <a:latin typeface="Times New Roman"/>
                <a:cs typeface="Times New Roman"/>
              </a:rPr>
              <a:t>= 260 /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253</a:t>
            </a:r>
            <a:endParaRPr sz="2400" dirty="0">
              <a:latin typeface="Times New Roman"/>
              <a:cs typeface="Times New Roman"/>
            </a:endParaRPr>
          </a:p>
          <a:p>
            <a:pPr marR="55880" algn="ctr">
              <a:lnSpc>
                <a:spcPct val="100000"/>
              </a:lnSpc>
              <a:spcBef>
                <a:spcPts val="1460"/>
              </a:spcBef>
            </a:pPr>
            <a:r>
              <a:rPr sz="2000" dirty="0">
                <a:latin typeface="Times New Roman"/>
                <a:cs typeface="Times New Roman"/>
              </a:rPr>
              <a:t>Double bonds present </a:t>
            </a:r>
            <a:r>
              <a:rPr sz="2000" spc="-5" dirty="0">
                <a:latin typeface="Times New Roman"/>
                <a:cs typeface="Times New Roman"/>
              </a:rPr>
              <a:t>in the </a:t>
            </a:r>
            <a:r>
              <a:rPr sz="2000" spc="-10" dirty="0">
                <a:latin typeface="Times New Roman"/>
                <a:cs typeface="Times New Roman"/>
              </a:rPr>
              <a:t>same </a:t>
            </a:r>
            <a:r>
              <a:rPr sz="2000" spc="-5" dirty="0">
                <a:latin typeface="Times New Roman"/>
                <a:cs typeface="Times New Roman"/>
              </a:rPr>
              <a:t>ring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BF0000"/>
                </a:solidFill>
                <a:latin typeface="Times New Roman"/>
                <a:cs typeface="Times New Roman"/>
              </a:rPr>
              <a:t>* </a:t>
            </a:r>
            <a:r>
              <a:rPr sz="2000" spc="-5" dirty="0">
                <a:latin typeface="Times New Roman"/>
                <a:cs typeface="Times New Roman"/>
              </a:rPr>
              <a:t>Represents that </a:t>
            </a:r>
            <a:r>
              <a:rPr sz="2000" dirty="0">
                <a:latin typeface="Times New Roman"/>
                <a:cs typeface="Times New Roman"/>
              </a:rPr>
              <a:t>the carbon has </a:t>
            </a:r>
            <a:r>
              <a:rPr sz="2000" spc="-5" dirty="0">
                <a:latin typeface="Times New Roman"/>
                <a:cs typeface="Times New Roman"/>
              </a:rPr>
              <a:t>Exocyclic </a:t>
            </a:r>
            <a:r>
              <a:rPr sz="2000" dirty="0">
                <a:latin typeface="Times New Roman"/>
                <a:cs typeface="Times New Roman"/>
              </a:rPr>
              <a:t>double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2481591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C565E7D1-4935-4913-8FEB-FC5CCA68316C}"/>
              </a:ext>
            </a:extLst>
          </p:cNvPr>
          <p:cNvSpPr/>
          <p:nvPr/>
        </p:nvSpPr>
        <p:spPr>
          <a:xfrm>
            <a:off x="2607733" y="0"/>
            <a:ext cx="3754120" cy="2877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BBCD518-C009-41E1-8B65-220E6090C4A9}"/>
              </a:ext>
            </a:extLst>
          </p:cNvPr>
          <p:cNvSpPr txBox="1"/>
          <p:nvPr/>
        </p:nvSpPr>
        <p:spPr>
          <a:xfrm>
            <a:off x="3005667" y="2877819"/>
            <a:ext cx="2766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/>
                <a:cs typeface="Times New Roman"/>
              </a:rPr>
              <a:t>Hetero</a:t>
            </a:r>
            <a:r>
              <a:rPr sz="3200" b="1" spc="-2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Annular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D0AFACE-A629-4316-8C50-6FE84D276F5F}"/>
              </a:ext>
            </a:extLst>
          </p:cNvPr>
          <p:cNvSpPr txBox="1"/>
          <p:nvPr/>
        </p:nvSpPr>
        <p:spPr>
          <a:xfrm>
            <a:off x="2117937" y="3255771"/>
            <a:ext cx="4540250" cy="8972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60"/>
              </a:spcBef>
            </a:pPr>
            <a:r>
              <a:rPr sz="2400" b="1" spc="-5" dirty="0">
                <a:latin typeface="Times New Roman"/>
                <a:cs typeface="Times New Roman"/>
              </a:rPr>
              <a:t>Base </a:t>
            </a:r>
            <a:r>
              <a:rPr sz="2400" b="1" spc="-50" dirty="0">
                <a:latin typeface="Times New Roman"/>
                <a:cs typeface="Times New Roman"/>
              </a:rPr>
              <a:t>Value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215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Times New Roman"/>
                <a:cs typeface="Times New Roman"/>
              </a:rPr>
              <a:t>Double bond </a:t>
            </a:r>
            <a:r>
              <a:rPr sz="2000" spc="-5" dirty="0">
                <a:latin typeface="Times New Roman"/>
                <a:cs typeface="Times New Roman"/>
              </a:rPr>
              <a:t>extending </a:t>
            </a:r>
            <a:r>
              <a:rPr sz="2000" dirty="0">
                <a:latin typeface="Times New Roman"/>
                <a:cs typeface="Times New Roman"/>
              </a:rPr>
              <a:t>from ring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another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B212CC5-1DF8-43C3-9B7B-8C357042517D}"/>
              </a:ext>
            </a:extLst>
          </p:cNvPr>
          <p:cNvSpPr/>
          <p:nvPr/>
        </p:nvSpPr>
        <p:spPr>
          <a:xfrm>
            <a:off x="7911613" y="271738"/>
            <a:ext cx="3983271" cy="2783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AF5E6A1-8788-44F9-80BA-F6B3D3F9B1A4}"/>
              </a:ext>
            </a:extLst>
          </p:cNvPr>
          <p:cNvSpPr txBox="1"/>
          <p:nvPr/>
        </p:nvSpPr>
        <p:spPr>
          <a:xfrm>
            <a:off x="8366865" y="3429000"/>
            <a:ext cx="3072765" cy="8972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400" b="1" spc="-5" dirty="0">
                <a:latin typeface="Times New Roman"/>
                <a:cs typeface="Times New Roman"/>
              </a:rPr>
              <a:t>Exocyclic double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bonds</a:t>
            </a:r>
            <a:endParaRPr sz="2400" dirty="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720"/>
              </a:spcBef>
            </a:pPr>
            <a:r>
              <a:rPr sz="2000" spc="-50" dirty="0">
                <a:latin typeface="Times New Roman"/>
                <a:cs typeface="Times New Roman"/>
              </a:rPr>
              <a:t>Two </a:t>
            </a:r>
            <a:r>
              <a:rPr sz="2000" spc="-5" dirty="0">
                <a:latin typeface="Times New Roman"/>
                <a:cs typeface="Times New Roman"/>
              </a:rPr>
              <a:t>exocyclic </a:t>
            </a:r>
            <a:r>
              <a:rPr sz="2000" dirty="0">
                <a:latin typeface="Times New Roman"/>
                <a:cs typeface="Times New Roman"/>
              </a:rPr>
              <a:t>double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683122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EBD82A7-5834-4A8F-88FC-1D9DCCFD1820}"/>
              </a:ext>
            </a:extLst>
          </p:cNvPr>
          <p:cNvSpPr txBox="1">
            <a:spLocks/>
          </p:cNvSpPr>
          <p:nvPr/>
        </p:nvSpPr>
        <p:spPr>
          <a:xfrm>
            <a:off x="567690" y="398357"/>
            <a:ext cx="55283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exocyclic double bond </a:t>
            </a:r>
            <a:r>
              <a:rPr lang="en-US" sz="2400" b="1" spc="-10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adds </a:t>
            </a:r>
            <a:r>
              <a:rPr lang="en-US" sz="2400" b="1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lang="en-US" sz="2400" b="1" spc="45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spc="-5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nm.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2EC51CC-C194-411A-AE58-11BC916905C7}"/>
              </a:ext>
            </a:extLst>
          </p:cNvPr>
          <p:cNvSpPr txBox="1"/>
          <p:nvPr/>
        </p:nvSpPr>
        <p:spPr>
          <a:xfrm>
            <a:off x="457200" y="1032510"/>
            <a:ext cx="6900333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Comic Sans MS"/>
              <a:buChar char="*"/>
              <a:tabLst>
                <a:tab pos="266700" algn="l"/>
              </a:tabLst>
            </a:pP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homoannular </a:t>
            </a:r>
            <a:r>
              <a:rPr sz="2400" spc="-1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(same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ring)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base value of </a:t>
            </a:r>
            <a:r>
              <a:rPr sz="2400" spc="-1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260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nm 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should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sz="2400" spc="-1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choosen.</a:t>
            </a:r>
            <a:endParaRPr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170815">
              <a:lnSpc>
                <a:spcPct val="100000"/>
              </a:lnSpc>
              <a:spcBef>
                <a:spcPts val="2880"/>
              </a:spcBef>
              <a:buFont typeface="Comic Sans MS"/>
              <a:buChar char="*"/>
              <a:tabLst>
                <a:tab pos="266700" algn="l"/>
              </a:tabLst>
            </a:pP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hetero annular (different ring)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base value of  215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nm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should </a:t>
            </a:r>
            <a:r>
              <a:rPr sz="240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sz="2400" spc="-20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400" spc="-5" dirty="0">
                <a:solidFill>
                  <a:srgbClr val="007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choosen.</a:t>
            </a:r>
            <a:endParaRPr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8570A9A-55E1-4BD2-AE02-0296ABC28EE5}"/>
              </a:ext>
            </a:extLst>
          </p:cNvPr>
          <p:cNvSpPr txBox="1"/>
          <p:nvPr/>
        </p:nvSpPr>
        <p:spPr>
          <a:xfrm>
            <a:off x="389255" y="3263900"/>
            <a:ext cx="7459346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sz="1725" b="1" baseline="-2898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max </a:t>
            </a:r>
            <a:r>
              <a:rPr sz="2000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(calculated) </a:t>
            </a:r>
            <a:r>
              <a:rPr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sz="2000" b="1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Base </a:t>
            </a:r>
            <a:r>
              <a:rPr sz="2000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(215 </a:t>
            </a:r>
            <a:r>
              <a:rPr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 </a:t>
            </a:r>
            <a:r>
              <a:rPr sz="2000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260) </a:t>
            </a:r>
            <a:r>
              <a:rPr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+ </a:t>
            </a:r>
            <a:r>
              <a:rPr sz="2000" b="1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Substituent</a:t>
            </a:r>
            <a:r>
              <a:rPr sz="2000" b="1" spc="-37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000" b="1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Contributions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DE870A1-87D1-439D-8752-EA3090D76130}"/>
              </a:ext>
            </a:extLst>
          </p:cNvPr>
          <p:cNvSpPr txBox="1"/>
          <p:nvPr/>
        </p:nvSpPr>
        <p:spPr>
          <a:xfrm>
            <a:off x="7680536" y="331780"/>
            <a:ext cx="3827145" cy="425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Substituent and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Influence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3500" marR="30480">
              <a:lnSpc>
                <a:spcPct val="92200"/>
              </a:lnSpc>
              <a:spcBef>
                <a:spcPts val="5"/>
              </a:spcBef>
              <a:tabLst>
                <a:tab pos="2094864" algn="l"/>
                <a:tab pos="2427605" algn="l"/>
                <a:tab pos="2867025" algn="l"/>
                <a:tab pos="2962275" algn="l"/>
                <a:tab pos="3011805" algn="l"/>
                <a:tab pos="3249295" algn="l"/>
              </a:tabLst>
            </a:pPr>
            <a:r>
              <a:rPr sz="2400" spc="-10" dirty="0">
                <a:latin typeface="Times New Roman"/>
                <a:cs typeface="Times New Roman"/>
              </a:rPr>
              <a:t>R-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(Alkyl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Group)	</a:t>
            </a:r>
            <a:r>
              <a:rPr sz="2400" dirty="0">
                <a:latin typeface="Times New Roman"/>
                <a:cs typeface="Times New Roman"/>
              </a:rPr>
              <a:t>....		</a:t>
            </a:r>
            <a:r>
              <a:rPr sz="2400" b="1" dirty="0">
                <a:latin typeface="Times New Roman"/>
                <a:cs typeface="Times New Roman"/>
              </a:rPr>
              <a:t>+5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nm  </a:t>
            </a:r>
            <a:r>
              <a:rPr sz="2400" spc="-10" dirty="0">
                <a:latin typeface="Times New Roman"/>
                <a:cs typeface="Times New Roman"/>
              </a:rPr>
              <a:t>RO-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(Alkoxy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Group)	</a:t>
            </a:r>
            <a:r>
              <a:rPr sz="2400" dirty="0">
                <a:latin typeface="Times New Roman"/>
                <a:cs typeface="Times New Roman"/>
              </a:rPr>
              <a:t>..	</a:t>
            </a:r>
            <a:r>
              <a:rPr sz="2400" b="1" dirty="0">
                <a:latin typeface="Times New Roman"/>
                <a:cs typeface="Times New Roman"/>
              </a:rPr>
              <a:t>+6  </a:t>
            </a:r>
            <a:r>
              <a:rPr sz="2400" spc="-5" dirty="0">
                <a:latin typeface="Times New Roman"/>
                <a:cs typeface="Times New Roman"/>
              </a:rPr>
              <a:t>X- (Cl-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Br-)	</a:t>
            </a:r>
            <a:r>
              <a:rPr sz="2400" dirty="0">
                <a:latin typeface="Times New Roman"/>
                <a:cs typeface="Times New Roman"/>
              </a:rPr>
              <a:t>.........			</a:t>
            </a:r>
            <a:r>
              <a:rPr sz="2400" b="1" dirty="0">
                <a:latin typeface="Times New Roman"/>
                <a:cs typeface="Times New Roman"/>
              </a:rPr>
              <a:t>+10</a:t>
            </a:r>
            <a:endParaRPr sz="2400" dirty="0">
              <a:latin typeface="Times New Roman"/>
              <a:cs typeface="Times New Roman"/>
            </a:endParaRPr>
          </a:p>
          <a:p>
            <a:pPr marL="63500">
              <a:lnSpc>
                <a:spcPts val="2650"/>
              </a:lnSpc>
              <a:tabLst>
                <a:tab pos="2836545" algn="l"/>
                <a:tab pos="3371215" algn="l"/>
              </a:tabLst>
            </a:pPr>
            <a:r>
              <a:rPr sz="2400" spc="-5" dirty="0">
                <a:latin typeface="Times New Roman"/>
                <a:cs typeface="Times New Roman"/>
              </a:rPr>
              <a:t>RCO</a:t>
            </a:r>
            <a:r>
              <a:rPr sz="2100" spc="-7" baseline="-27777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(Acyl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Group)	</a:t>
            </a:r>
            <a:r>
              <a:rPr sz="2400" dirty="0">
                <a:latin typeface="Times New Roman"/>
                <a:cs typeface="Times New Roman"/>
              </a:rPr>
              <a:t>....	</a:t>
            </a:r>
            <a:r>
              <a:rPr sz="2400" b="1" dirty="0">
                <a:latin typeface="Times New Roman"/>
                <a:cs typeface="Times New Roman"/>
              </a:rPr>
              <a:t>0</a:t>
            </a:r>
            <a:endParaRPr sz="2400" dirty="0">
              <a:latin typeface="Times New Roman"/>
              <a:cs typeface="Times New Roman"/>
            </a:endParaRPr>
          </a:p>
          <a:p>
            <a:pPr marL="63500">
              <a:lnSpc>
                <a:spcPts val="2765"/>
              </a:lnSpc>
              <a:spcBef>
                <a:spcPts val="280"/>
              </a:spcBef>
              <a:tabLst>
                <a:tab pos="2778760" algn="l"/>
                <a:tab pos="3162935" algn="l"/>
              </a:tabLst>
            </a:pPr>
            <a:r>
              <a:rPr sz="2400" spc="-5" dirty="0">
                <a:latin typeface="Times New Roman"/>
                <a:cs typeface="Times New Roman"/>
              </a:rPr>
              <a:t>RS-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(Sulfide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Group)	</a:t>
            </a:r>
            <a:r>
              <a:rPr sz="2400" dirty="0">
                <a:latin typeface="Times New Roman"/>
                <a:cs typeface="Times New Roman"/>
              </a:rPr>
              <a:t>..	</a:t>
            </a:r>
            <a:r>
              <a:rPr sz="2400" b="1" dirty="0">
                <a:latin typeface="Times New Roman"/>
                <a:cs typeface="Times New Roman"/>
              </a:rPr>
              <a:t>+30</a:t>
            </a:r>
            <a:endParaRPr sz="2400" dirty="0">
              <a:latin typeface="Times New Roman"/>
              <a:cs typeface="Times New Roman"/>
            </a:endParaRPr>
          </a:p>
          <a:p>
            <a:pPr marL="63500">
              <a:lnSpc>
                <a:spcPts val="2765"/>
              </a:lnSpc>
              <a:tabLst>
                <a:tab pos="2882900" algn="l"/>
                <a:tab pos="3264535" algn="l"/>
              </a:tabLst>
            </a:pP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100" spc="-7" baseline="-27777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N-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(Amino </a:t>
            </a:r>
            <a:r>
              <a:rPr sz="2400" dirty="0">
                <a:latin typeface="Times New Roman"/>
                <a:cs typeface="Times New Roman"/>
              </a:rPr>
              <a:t>Group)	..	</a:t>
            </a:r>
            <a:r>
              <a:rPr sz="2400" b="1" dirty="0">
                <a:latin typeface="Times New Roman"/>
                <a:cs typeface="Times New Roman"/>
              </a:rPr>
              <a:t>+60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63500" marR="100965">
              <a:lnSpc>
                <a:spcPts val="2650"/>
              </a:lnSpc>
              <a:tabLst>
                <a:tab pos="2782570" algn="l"/>
                <a:tab pos="3180715" algn="l"/>
                <a:tab pos="324040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Further </a:t>
            </a:r>
            <a:r>
              <a:rPr sz="2400" b="1" dirty="0">
                <a:latin typeface="Times New Roman"/>
                <a:cs typeface="Times New Roman"/>
              </a:rPr>
              <a:t>π </a:t>
            </a:r>
            <a:r>
              <a:rPr sz="2400" b="1" spc="-5" dirty="0">
                <a:latin typeface="Times New Roman"/>
                <a:cs typeface="Times New Roman"/>
              </a:rPr>
              <a:t>-Conjugation  </a:t>
            </a:r>
            <a:r>
              <a:rPr sz="2400" spc="-15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=C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ouble 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ond)	...		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10" dirty="0">
                <a:latin typeface="Times New Roman"/>
                <a:cs typeface="Times New Roman"/>
              </a:rPr>
              <a:t>3</a:t>
            </a:r>
            <a:r>
              <a:rPr sz="2400" b="1" dirty="0">
                <a:latin typeface="Times New Roman"/>
                <a:cs typeface="Times New Roman"/>
              </a:rPr>
              <a:t>0  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2100" spc="-15" baseline="-27777" dirty="0">
                <a:solidFill>
                  <a:srgbClr val="7F0000"/>
                </a:solidFill>
                <a:latin typeface="Times New Roman"/>
                <a:cs typeface="Times New Roman"/>
              </a:rPr>
              <a:t>6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H</a:t>
            </a:r>
            <a:r>
              <a:rPr sz="2100" spc="-15" baseline="-27777" dirty="0">
                <a:solidFill>
                  <a:srgbClr val="7F0000"/>
                </a:solidFill>
                <a:latin typeface="Times New Roman"/>
                <a:cs typeface="Times New Roman"/>
              </a:rPr>
              <a:t>5  </a:t>
            </a:r>
            <a:r>
              <a:rPr sz="2400" dirty="0">
                <a:latin typeface="Times New Roman"/>
                <a:cs typeface="Times New Roman"/>
              </a:rPr>
              <a:t>(Phenyl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Group)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...	</a:t>
            </a:r>
            <a:r>
              <a:rPr sz="2400" b="1" dirty="0">
                <a:latin typeface="Times New Roman"/>
                <a:cs typeface="Times New Roman"/>
              </a:rPr>
              <a:t>+60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626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6698E3-1F06-4ABA-AC4C-86A6089344C0}"/>
              </a:ext>
            </a:extLst>
          </p:cNvPr>
          <p:cNvSpPr/>
          <p:nvPr/>
        </p:nvSpPr>
        <p:spPr>
          <a:xfrm>
            <a:off x="1893570" y="223520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36702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EA67B0D-2456-41AF-9C1E-B2FFC6DDBF91}"/>
              </a:ext>
            </a:extLst>
          </p:cNvPr>
          <p:cNvSpPr/>
          <p:nvPr/>
        </p:nvSpPr>
        <p:spPr>
          <a:xfrm>
            <a:off x="1893570" y="2602229"/>
            <a:ext cx="311150" cy="177800"/>
          </a:xfrm>
          <a:custGeom>
            <a:avLst/>
            <a:gdLst/>
            <a:ahLst/>
            <a:cxnLst/>
            <a:rect l="l" t="t" r="r" b="b"/>
            <a:pathLst>
              <a:path w="311150" h="177800">
                <a:moveTo>
                  <a:pt x="311150" y="17780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EEF0CC0-20DA-4174-94A7-65BB52DFF7A0}"/>
              </a:ext>
            </a:extLst>
          </p:cNvPr>
          <p:cNvSpPr/>
          <p:nvPr/>
        </p:nvSpPr>
        <p:spPr>
          <a:xfrm>
            <a:off x="2214879" y="2602229"/>
            <a:ext cx="311150" cy="177800"/>
          </a:xfrm>
          <a:custGeom>
            <a:avLst/>
            <a:gdLst/>
            <a:ahLst/>
            <a:cxnLst/>
            <a:rect l="l" t="t" r="r" b="b"/>
            <a:pathLst>
              <a:path w="311150" h="177800">
                <a:moveTo>
                  <a:pt x="0" y="177800"/>
                </a:moveTo>
                <a:lnTo>
                  <a:pt x="3111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5B96A55-BAB4-40D9-ABDC-AF45C8DA846B}"/>
              </a:ext>
            </a:extLst>
          </p:cNvPr>
          <p:cNvSpPr/>
          <p:nvPr/>
        </p:nvSpPr>
        <p:spPr>
          <a:xfrm>
            <a:off x="2526029" y="223901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F08E3DD-4B22-4E3D-86C8-5A14627187D6}"/>
              </a:ext>
            </a:extLst>
          </p:cNvPr>
          <p:cNvSpPr/>
          <p:nvPr/>
        </p:nvSpPr>
        <p:spPr>
          <a:xfrm>
            <a:off x="2209800" y="2051050"/>
            <a:ext cx="316230" cy="184150"/>
          </a:xfrm>
          <a:custGeom>
            <a:avLst/>
            <a:gdLst/>
            <a:ahLst/>
            <a:cxnLst/>
            <a:rect l="l" t="t" r="r" b="b"/>
            <a:pathLst>
              <a:path w="316230" h="184150">
                <a:moveTo>
                  <a:pt x="0" y="0"/>
                </a:moveTo>
                <a:lnTo>
                  <a:pt x="31623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3CB3079-20F9-4170-81CE-F77BDC9F9C45}"/>
              </a:ext>
            </a:extLst>
          </p:cNvPr>
          <p:cNvSpPr/>
          <p:nvPr/>
        </p:nvSpPr>
        <p:spPr>
          <a:xfrm>
            <a:off x="1893570" y="2051050"/>
            <a:ext cx="316230" cy="184150"/>
          </a:xfrm>
          <a:custGeom>
            <a:avLst/>
            <a:gdLst/>
            <a:ahLst/>
            <a:cxnLst/>
            <a:rect l="l" t="t" r="r" b="b"/>
            <a:pathLst>
              <a:path w="316230" h="184150">
                <a:moveTo>
                  <a:pt x="0" y="184150"/>
                </a:moveTo>
                <a:lnTo>
                  <a:pt x="3162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374147F-15E0-470F-9560-8EFBC841314F}"/>
              </a:ext>
            </a:extLst>
          </p:cNvPr>
          <p:cNvSpPr/>
          <p:nvPr/>
        </p:nvSpPr>
        <p:spPr>
          <a:xfrm>
            <a:off x="2531110" y="2602229"/>
            <a:ext cx="316230" cy="182880"/>
          </a:xfrm>
          <a:custGeom>
            <a:avLst/>
            <a:gdLst/>
            <a:ahLst/>
            <a:cxnLst/>
            <a:rect l="l" t="t" r="r" b="b"/>
            <a:pathLst>
              <a:path w="316230" h="182880">
                <a:moveTo>
                  <a:pt x="316229" y="18288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A9FC6E0-3575-4092-BEB3-0AE740AD128F}"/>
              </a:ext>
            </a:extLst>
          </p:cNvPr>
          <p:cNvSpPr/>
          <p:nvPr/>
        </p:nvSpPr>
        <p:spPr>
          <a:xfrm>
            <a:off x="2847339" y="2602229"/>
            <a:ext cx="316230" cy="182880"/>
          </a:xfrm>
          <a:custGeom>
            <a:avLst/>
            <a:gdLst/>
            <a:ahLst/>
            <a:cxnLst/>
            <a:rect l="l" t="t" r="r" b="b"/>
            <a:pathLst>
              <a:path w="316230" h="182880">
                <a:moveTo>
                  <a:pt x="316230" y="0"/>
                </a:moveTo>
                <a:lnTo>
                  <a:pt x="0" y="18288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2E02141-F86B-47DF-9223-B70C26D9A43E}"/>
              </a:ext>
            </a:extLst>
          </p:cNvPr>
          <p:cNvSpPr/>
          <p:nvPr/>
        </p:nvSpPr>
        <p:spPr>
          <a:xfrm>
            <a:off x="3163570" y="2239010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321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97026A-2A25-4EB0-9B21-25D2CDE9D728}"/>
              </a:ext>
            </a:extLst>
          </p:cNvPr>
          <p:cNvSpPr/>
          <p:nvPr/>
        </p:nvSpPr>
        <p:spPr>
          <a:xfrm>
            <a:off x="3097529" y="227076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8400776-3295-4C3C-B074-E8C37566AEA7}"/>
              </a:ext>
            </a:extLst>
          </p:cNvPr>
          <p:cNvSpPr/>
          <p:nvPr/>
        </p:nvSpPr>
        <p:spPr>
          <a:xfrm>
            <a:off x="2847339" y="2051050"/>
            <a:ext cx="311150" cy="184150"/>
          </a:xfrm>
          <a:custGeom>
            <a:avLst/>
            <a:gdLst/>
            <a:ahLst/>
            <a:cxnLst/>
            <a:rect l="l" t="t" r="r" b="b"/>
            <a:pathLst>
              <a:path w="311150" h="184150">
                <a:moveTo>
                  <a:pt x="0" y="0"/>
                </a:moveTo>
                <a:lnTo>
                  <a:pt x="31115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8564C00-1EDE-4D84-9B4F-4D8CB18DC429}"/>
              </a:ext>
            </a:extLst>
          </p:cNvPr>
          <p:cNvSpPr/>
          <p:nvPr/>
        </p:nvSpPr>
        <p:spPr>
          <a:xfrm>
            <a:off x="2531110" y="2051050"/>
            <a:ext cx="311150" cy="184150"/>
          </a:xfrm>
          <a:custGeom>
            <a:avLst/>
            <a:gdLst/>
            <a:ahLst/>
            <a:cxnLst/>
            <a:rect l="l" t="t" r="r" b="b"/>
            <a:pathLst>
              <a:path w="311150" h="184150">
                <a:moveTo>
                  <a:pt x="0" y="184150"/>
                </a:moveTo>
                <a:lnTo>
                  <a:pt x="3111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00AD1DA-8E50-46B5-AE4F-22E017425833}"/>
              </a:ext>
            </a:extLst>
          </p:cNvPr>
          <p:cNvSpPr/>
          <p:nvPr/>
        </p:nvSpPr>
        <p:spPr>
          <a:xfrm>
            <a:off x="3169920" y="2051050"/>
            <a:ext cx="311150" cy="184150"/>
          </a:xfrm>
          <a:custGeom>
            <a:avLst/>
            <a:gdLst/>
            <a:ahLst/>
            <a:cxnLst/>
            <a:rect l="l" t="t" r="r" b="b"/>
            <a:pathLst>
              <a:path w="311150" h="184150">
                <a:moveTo>
                  <a:pt x="311150" y="0"/>
                </a:moveTo>
                <a:lnTo>
                  <a:pt x="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7BEC4C0-3A41-4799-B4F5-9548FBEA005C}"/>
              </a:ext>
            </a:extLst>
          </p:cNvPr>
          <p:cNvSpPr/>
          <p:nvPr/>
        </p:nvSpPr>
        <p:spPr>
          <a:xfrm>
            <a:off x="3481070" y="168910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365EFEE-F79F-4453-9A4A-670F0A3F3B9F}"/>
              </a:ext>
            </a:extLst>
          </p:cNvPr>
          <p:cNvSpPr/>
          <p:nvPr/>
        </p:nvSpPr>
        <p:spPr>
          <a:xfrm>
            <a:off x="3413759" y="171957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D1933BB2-2A10-4AC8-80E9-9D41E8B2F58E}"/>
              </a:ext>
            </a:extLst>
          </p:cNvPr>
          <p:cNvSpPr/>
          <p:nvPr/>
        </p:nvSpPr>
        <p:spPr>
          <a:xfrm>
            <a:off x="3163570" y="1499869"/>
            <a:ext cx="317500" cy="184150"/>
          </a:xfrm>
          <a:custGeom>
            <a:avLst/>
            <a:gdLst/>
            <a:ahLst/>
            <a:cxnLst/>
            <a:rect l="l" t="t" r="r" b="b"/>
            <a:pathLst>
              <a:path w="317500" h="184150">
                <a:moveTo>
                  <a:pt x="0" y="0"/>
                </a:moveTo>
                <a:lnTo>
                  <a:pt x="31750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D3F35AC-84DA-4ADE-A4C3-840FB596BA94}"/>
              </a:ext>
            </a:extLst>
          </p:cNvPr>
          <p:cNvSpPr/>
          <p:nvPr/>
        </p:nvSpPr>
        <p:spPr>
          <a:xfrm>
            <a:off x="2847339" y="1499869"/>
            <a:ext cx="316230" cy="184150"/>
          </a:xfrm>
          <a:custGeom>
            <a:avLst/>
            <a:gdLst/>
            <a:ahLst/>
            <a:cxnLst/>
            <a:rect l="l" t="t" r="r" b="b"/>
            <a:pathLst>
              <a:path w="316230" h="184150">
                <a:moveTo>
                  <a:pt x="0" y="184150"/>
                </a:moveTo>
                <a:lnTo>
                  <a:pt x="3162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8F85013-C63F-4D7A-B191-631F1CC5D3E4}"/>
              </a:ext>
            </a:extLst>
          </p:cNvPr>
          <p:cNvSpPr/>
          <p:nvPr/>
        </p:nvSpPr>
        <p:spPr>
          <a:xfrm>
            <a:off x="2847339" y="168402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3619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6EEBCB1-2342-464D-8FA8-36D259B38BAC}"/>
              </a:ext>
            </a:extLst>
          </p:cNvPr>
          <p:cNvSpPr/>
          <p:nvPr/>
        </p:nvSpPr>
        <p:spPr>
          <a:xfrm>
            <a:off x="3486150" y="1499869"/>
            <a:ext cx="311150" cy="184150"/>
          </a:xfrm>
          <a:custGeom>
            <a:avLst/>
            <a:gdLst/>
            <a:ahLst/>
            <a:cxnLst/>
            <a:rect l="l" t="t" r="r" b="b"/>
            <a:pathLst>
              <a:path w="311150" h="184150">
                <a:moveTo>
                  <a:pt x="311150" y="0"/>
                </a:moveTo>
                <a:lnTo>
                  <a:pt x="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E2EFC56-5268-45CC-8792-1D4758C5A326}"/>
              </a:ext>
            </a:extLst>
          </p:cNvPr>
          <p:cNvSpPr/>
          <p:nvPr/>
        </p:nvSpPr>
        <p:spPr>
          <a:xfrm>
            <a:off x="3802379" y="112776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36702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B9B6B518-1732-4987-8223-69E6687EC130}"/>
              </a:ext>
            </a:extLst>
          </p:cNvPr>
          <p:cNvSpPr/>
          <p:nvPr/>
        </p:nvSpPr>
        <p:spPr>
          <a:xfrm>
            <a:off x="3802379" y="1499869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>
                <a:moveTo>
                  <a:pt x="367030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F6088451-60CE-4CA5-A2B9-8BE703777AD3}"/>
              </a:ext>
            </a:extLst>
          </p:cNvPr>
          <p:cNvSpPr/>
          <p:nvPr/>
        </p:nvSpPr>
        <p:spPr>
          <a:xfrm>
            <a:off x="2042160" y="2790189"/>
            <a:ext cx="162560" cy="163830"/>
          </a:xfrm>
          <a:custGeom>
            <a:avLst/>
            <a:gdLst/>
            <a:ahLst/>
            <a:cxnLst/>
            <a:rect l="l" t="t" r="r" b="b"/>
            <a:pathLst>
              <a:path w="162560" h="163830">
                <a:moveTo>
                  <a:pt x="162559" y="0"/>
                </a:moveTo>
                <a:lnTo>
                  <a:pt x="0" y="16383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C4F7521C-17B9-4998-ABB8-3BA1D77A3051}"/>
              </a:ext>
            </a:extLst>
          </p:cNvPr>
          <p:cNvSpPr/>
          <p:nvPr/>
        </p:nvSpPr>
        <p:spPr>
          <a:xfrm>
            <a:off x="2209800" y="278511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60350" y="2603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E337F52-0A05-44A6-95C9-739452D4EA1B}"/>
              </a:ext>
            </a:extLst>
          </p:cNvPr>
          <p:cNvSpPr/>
          <p:nvPr/>
        </p:nvSpPr>
        <p:spPr>
          <a:xfrm>
            <a:off x="1546860" y="524382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36703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94C8CC20-43CE-4DF4-A7AE-66E474084D9A}"/>
              </a:ext>
            </a:extLst>
          </p:cNvPr>
          <p:cNvSpPr/>
          <p:nvPr/>
        </p:nvSpPr>
        <p:spPr>
          <a:xfrm>
            <a:off x="1546860" y="5610859"/>
            <a:ext cx="311150" cy="179070"/>
          </a:xfrm>
          <a:custGeom>
            <a:avLst/>
            <a:gdLst/>
            <a:ahLst/>
            <a:cxnLst/>
            <a:rect l="l" t="t" r="r" b="b"/>
            <a:pathLst>
              <a:path w="311150" h="179070">
                <a:moveTo>
                  <a:pt x="311150" y="17906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DD39BBC3-3BBB-4007-9909-32D45F91B59A}"/>
              </a:ext>
            </a:extLst>
          </p:cNvPr>
          <p:cNvSpPr/>
          <p:nvPr/>
        </p:nvSpPr>
        <p:spPr>
          <a:xfrm>
            <a:off x="1873250" y="5610859"/>
            <a:ext cx="306070" cy="179070"/>
          </a:xfrm>
          <a:custGeom>
            <a:avLst/>
            <a:gdLst/>
            <a:ahLst/>
            <a:cxnLst/>
            <a:rect l="l" t="t" r="r" b="b"/>
            <a:pathLst>
              <a:path w="306069" h="179070">
                <a:moveTo>
                  <a:pt x="0" y="179069"/>
                </a:moveTo>
                <a:lnTo>
                  <a:pt x="30606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13C821E5-B0DF-423C-ABF3-0890EA22520D}"/>
              </a:ext>
            </a:extLst>
          </p:cNvPr>
          <p:cNvSpPr/>
          <p:nvPr/>
        </p:nvSpPr>
        <p:spPr>
          <a:xfrm>
            <a:off x="2184400" y="5248909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35686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E755009F-CF99-464A-9304-DB50AF041826}"/>
              </a:ext>
            </a:extLst>
          </p:cNvPr>
          <p:cNvSpPr/>
          <p:nvPr/>
        </p:nvSpPr>
        <p:spPr>
          <a:xfrm>
            <a:off x="1863089" y="5059679"/>
            <a:ext cx="316230" cy="184150"/>
          </a:xfrm>
          <a:custGeom>
            <a:avLst/>
            <a:gdLst/>
            <a:ahLst/>
            <a:cxnLst/>
            <a:rect l="l" t="t" r="r" b="b"/>
            <a:pathLst>
              <a:path w="316230" h="184150">
                <a:moveTo>
                  <a:pt x="0" y="0"/>
                </a:moveTo>
                <a:lnTo>
                  <a:pt x="31623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7CB1575C-6486-44D3-A9CB-99CF9EB5BE97}"/>
              </a:ext>
            </a:extLst>
          </p:cNvPr>
          <p:cNvSpPr/>
          <p:nvPr/>
        </p:nvSpPr>
        <p:spPr>
          <a:xfrm>
            <a:off x="1546860" y="5059679"/>
            <a:ext cx="316230" cy="184150"/>
          </a:xfrm>
          <a:custGeom>
            <a:avLst/>
            <a:gdLst/>
            <a:ahLst/>
            <a:cxnLst/>
            <a:rect l="l" t="t" r="r" b="b"/>
            <a:pathLst>
              <a:path w="316230" h="184150">
                <a:moveTo>
                  <a:pt x="0" y="184150"/>
                </a:moveTo>
                <a:lnTo>
                  <a:pt x="3162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52813A5-74AA-4863-99B2-47976096C32C}"/>
              </a:ext>
            </a:extLst>
          </p:cNvPr>
          <p:cNvSpPr/>
          <p:nvPr/>
        </p:nvSpPr>
        <p:spPr>
          <a:xfrm>
            <a:off x="2189479" y="5610859"/>
            <a:ext cx="311150" cy="184150"/>
          </a:xfrm>
          <a:custGeom>
            <a:avLst/>
            <a:gdLst/>
            <a:ahLst/>
            <a:cxnLst/>
            <a:rect l="l" t="t" r="r" b="b"/>
            <a:pathLst>
              <a:path w="311150" h="184150">
                <a:moveTo>
                  <a:pt x="311150" y="18414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5DBB06F2-DB40-4F61-836E-99F633971CE4}"/>
              </a:ext>
            </a:extLst>
          </p:cNvPr>
          <p:cNvSpPr/>
          <p:nvPr/>
        </p:nvSpPr>
        <p:spPr>
          <a:xfrm>
            <a:off x="2500629" y="5610859"/>
            <a:ext cx="321310" cy="184150"/>
          </a:xfrm>
          <a:custGeom>
            <a:avLst/>
            <a:gdLst/>
            <a:ahLst/>
            <a:cxnLst/>
            <a:rect l="l" t="t" r="r" b="b"/>
            <a:pathLst>
              <a:path w="321310" h="184150">
                <a:moveTo>
                  <a:pt x="321309" y="0"/>
                </a:moveTo>
                <a:lnTo>
                  <a:pt x="0" y="18414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6B283875-6D3F-4E54-ACF9-B05573756B46}"/>
              </a:ext>
            </a:extLst>
          </p:cNvPr>
          <p:cNvSpPr/>
          <p:nvPr/>
        </p:nvSpPr>
        <p:spPr>
          <a:xfrm>
            <a:off x="2821939" y="5248909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4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9956022B-EEEE-4A9D-B9F1-15E2B10926FE}"/>
              </a:ext>
            </a:extLst>
          </p:cNvPr>
          <p:cNvSpPr/>
          <p:nvPr/>
        </p:nvSpPr>
        <p:spPr>
          <a:xfrm>
            <a:off x="2505710" y="5059679"/>
            <a:ext cx="311150" cy="184150"/>
          </a:xfrm>
          <a:custGeom>
            <a:avLst/>
            <a:gdLst/>
            <a:ahLst/>
            <a:cxnLst/>
            <a:rect l="l" t="t" r="r" b="b"/>
            <a:pathLst>
              <a:path w="311150" h="184150">
                <a:moveTo>
                  <a:pt x="311150" y="1841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39FFA37D-B650-4790-B17E-2F9B5A444027}"/>
              </a:ext>
            </a:extLst>
          </p:cNvPr>
          <p:cNvSpPr/>
          <p:nvPr/>
        </p:nvSpPr>
        <p:spPr>
          <a:xfrm>
            <a:off x="2189479" y="5059679"/>
            <a:ext cx="306070" cy="184150"/>
          </a:xfrm>
          <a:custGeom>
            <a:avLst/>
            <a:gdLst/>
            <a:ahLst/>
            <a:cxnLst/>
            <a:rect l="l" t="t" r="r" b="b"/>
            <a:pathLst>
              <a:path w="306069" h="184150">
                <a:moveTo>
                  <a:pt x="0" y="184150"/>
                </a:moveTo>
                <a:lnTo>
                  <a:pt x="30606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EA13E231-8269-4A70-A663-90F1A4E4C735}"/>
              </a:ext>
            </a:extLst>
          </p:cNvPr>
          <p:cNvSpPr/>
          <p:nvPr/>
        </p:nvSpPr>
        <p:spPr>
          <a:xfrm>
            <a:off x="2821939" y="5059679"/>
            <a:ext cx="316230" cy="184150"/>
          </a:xfrm>
          <a:custGeom>
            <a:avLst/>
            <a:gdLst/>
            <a:ahLst/>
            <a:cxnLst/>
            <a:rect l="l" t="t" r="r" b="b"/>
            <a:pathLst>
              <a:path w="316230" h="184150">
                <a:moveTo>
                  <a:pt x="316230" y="0"/>
                </a:moveTo>
                <a:lnTo>
                  <a:pt x="0" y="1841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CB3551AE-22CD-4E7C-8DC2-4EFB7908B6E7}"/>
              </a:ext>
            </a:extLst>
          </p:cNvPr>
          <p:cNvSpPr/>
          <p:nvPr/>
        </p:nvSpPr>
        <p:spPr>
          <a:xfrm>
            <a:off x="2821939" y="5024120"/>
            <a:ext cx="250190" cy="143510"/>
          </a:xfrm>
          <a:custGeom>
            <a:avLst/>
            <a:gdLst/>
            <a:ahLst/>
            <a:cxnLst/>
            <a:rect l="l" t="t" r="r" b="b"/>
            <a:pathLst>
              <a:path w="250189" h="143510">
                <a:moveTo>
                  <a:pt x="250190" y="0"/>
                </a:moveTo>
                <a:lnTo>
                  <a:pt x="0" y="14350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0F8D20A5-497F-4A7F-9776-762029432DDB}"/>
              </a:ext>
            </a:extLst>
          </p:cNvPr>
          <p:cNvSpPr/>
          <p:nvPr/>
        </p:nvSpPr>
        <p:spPr>
          <a:xfrm>
            <a:off x="3138170" y="4697729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4D02F426-4B3F-43B6-AE69-33B2980163CB}"/>
              </a:ext>
            </a:extLst>
          </p:cNvPr>
          <p:cNvSpPr/>
          <p:nvPr/>
        </p:nvSpPr>
        <p:spPr>
          <a:xfrm>
            <a:off x="2821939" y="4509770"/>
            <a:ext cx="311150" cy="182880"/>
          </a:xfrm>
          <a:custGeom>
            <a:avLst/>
            <a:gdLst/>
            <a:ahLst/>
            <a:cxnLst/>
            <a:rect l="l" t="t" r="r" b="b"/>
            <a:pathLst>
              <a:path w="311150" h="182879">
                <a:moveTo>
                  <a:pt x="0" y="0"/>
                </a:moveTo>
                <a:lnTo>
                  <a:pt x="311150" y="18287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F7168493-99C1-40F6-8CC1-373561E1DB6C}"/>
              </a:ext>
            </a:extLst>
          </p:cNvPr>
          <p:cNvSpPr/>
          <p:nvPr/>
        </p:nvSpPr>
        <p:spPr>
          <a:xfrm>
            <a:off x="2821939" y="4585970"/>
            <a:ext cx="250190" cy="142240"/>
          </a:xfrm>
          <a:custGeom>
            <a:avLst/>
            <a:gdLst/>
            <a:ahLst/>
            <a:cxnLst/>
            <a:rect l="l" t="t" r="r" b="b"/>
            <a:pathLst>
              <a:path w="250189" h="142239">
                <a:moveTo>
                  <a:pt x="0" y="0"/>
                </a:moveTo>
                <a:lnTo>
                  <a:pt x="250190" y="1422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AB3597CA-2DDA-4281-B375-90EA1FC024BC}"/>
              </a:ext>
            </a:extLst>
          </p:cNvPr>
          <p:cNvSpPr/>
          <p:nvPr/>
        </p:nvSpPr>
        <p:spPr>
          <a:xfrm>
            <a:off x="2500629" y="4509770"/>
            <a:ext cx="321310" cy="182880"/>
          </a:xfrm>
          <a:custGeom>
            <a:avLst/>
            <a:gdLst/>
            <a:ahLst/>
            <a:cxnLst/>
            <a:rect l="l" t="t" r="r" b="b"/>
            <a:pathLst>
              <a:path w="321310" h="182879">
                <a:moveTo>
                  <a:pt x="0" y="182879"/>
                </a:moveTo>
                <a:lnTo>
                  <a:pt x="3213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D08604B5-9251-495F-B8FD-4AF2CCF11357}"/>
              </a:ext>
            </a:extLst>
          </p:cNvPr>
          <p:cNvSpPr/>
          <p:nvPr/>
        </p:nvSpPr>
        <p:spPr>
          <a:xfrm>
            <a:off x="2500629" y="469265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3619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FFA0A52C-E365-4BD2-9589-55B3A38279A1}"/>
              </a:ext>
            </a:extLst>
          </p:cNvPr>
          <p:cNvSpPr/>
          <p:nvPr/>
        </p:nvSpPr>
        <p:spPr>
          <a:xfrm>
            <a:off x="3143250" y="4509770"/>
            <a:ext cx="311150" cy="182880"/>
          </a:xfrm>
          <a:custGeom>
            <a:avLst/>
            <a:gdLst/>
            <a:ahLst/>
            <a:cxnLst/>
            <a:rect l="l" t="t" r="r" b="b"/>
            <a:pathLst>
              <a:path w="311150" h="182879">
                <a:moveTo>
                  <a:pt x="311150" y="0"/>
                </a:moveTo>
                <a:lnTo>
                  <a:pt x="0" y="18287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5BAE6A1E-781D-4970-A8FA-58044709CB45}"/>
              </a:ext>
            </a:extLst>
          </p:cNvPr>
          <p:cNvSpPr/>
          <p:nvPr/>
        </p:nvSpPr>
        <p:spPr>
          <a:xfrm>
            <a:off x="3454400" y="413639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20DF7E66-CDD2-4D7F-A44D-BAAB361969D8}"/>
              </a:ext>
            </a:extLst>
          </p:cNvPr>
          <p:cNvSpPr/>
          <p:nvPr/>
        </p:nvSpPr>
        <p:spPr>
          <a:xfrm>
            <a:off x="3454400" y="4509770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300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3CF00D34-6143-409B-A654-563AC53B0170}"/>
              </a:ext>
            </a:extLst>
          </p:cNvPr>
          <p:cNvSpPr/>
          <p:nvPr/>
        </p:nvSpPr>
        <p:spPr>
          <a:xfrm>
            <a:off x="1694179" y="5800090"/>
            <a:ext cx="163830" cy="162560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830" y="0"/>
                </a:moveTo>
                <a:lnTo>
                  <a:pt x="0" y="16256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8CC6C258-53A2-4184-AA6D-FF8026F75436}"/>
              </a:ext>
            </a:extLst>
          </p:cNvPr>
          <p:cNvSpPr/>
          <p:nvPr/>
        </p:nvSpPr>
        <p:spPr>
          <a:xfrm>
            <a:off x="1868170" y="5795009"/>
            <a:ext cx="255270" cy="259079"/>
          </a:xfrm>
          <a:custGeom>
            <a:avLst/>
            <a:gdLst/>
            <a:ahLst/>
            <a:cxnLst/>
            <a:rect l="l" t="t" r="r" b="b"/>
            <a:pathLst>
              <a:path w="255269" h="259079">
                <a:moveTo>
                  <a:pt x="255269" y="25907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A9263BEB-B219-4CD8-9911-8AC71C0689F3}"/>
              </a:ext>
            </a:extLst>
          </p:cNvPr>
          <p:cNvSpPr txBox="1"/>
          <p:nvPr/>
        </p:nvSpPr>
        <p:spPr>
          <a:xfrm>
            <a:off x="1324610" y="2868929"/>
            <a:ext cx="75120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latin typeface="Arial"/>
                <a:cs typeface="Arial"/>
              </a:rPr>
              <a:t>HO</a:t>
            </a:r>
            <a:r>
              <a:rPr sz="2250" spc="7" baseline="-16666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2717A91F-3E83-411A-82A2-E7ECF48B4228}"/>
              </a:ext>
            </a:extLst>
          </p:cNvPr>
          <p:cNvSpPr txBox="1"/>
          <p:nvPr/>
        </p:nvSpPr>
        <p:spPr>
          <a:xfrm>
            <a:off x="977900" y="5878829"/>
            <a:ext cx="7562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000" spc="15" dirty="0">
                <a:latin typeface="Arial"/>
                <a:cs typeface="Arial"/>
              </a:rPr>
              <a:t>HO</a:t>
            </a:r>
            <a:r>
              <a:rPr sz="2250" spc="22" baseline="-16666" dirty="0">
                <a:latin typeface="Arial"/>
                <a:cs typeface="Arial"/>
              </a:rPr>
              <a:t>2</a:t>
            </a:r>
            <a:r>
              <a:rPr sz="2000" spc="15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0" name="object 50">
            <a:extLst>
              <a:ext uri="{FF2B5EF4-FFF2-40B4-BE49-F238E27FC236}">
                <a16:creationId xmlns:a16="http://schemas.microsoft.com/office/drawing/2014/main" id="{7A5F7E1C-0DF9-4907-90D0-5EF890E0FD04}"/>
              </a:ext>
            </a:extLst>
          </p:cNvPr>
          <p:cNvGraphicFramePr>
            <a:graphicFrameLocks noGrp="1"/>
          </p:cNvGraphicFramePr>
          <p:nvPr/>
        </p:nvGraphicFramePr>
        <p:xfrm>
          <a:off x="5285740" y="1468170"/>
          <a:ext cx="2710180" cy="1177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327">
                <a:tc>
                  <a:txBody>
                    <a:bodyPr/>
                    <a:lstStyle/>
                    <a:p>
                      <a:pPr marL="57150">
                        <a:lnSpc>
                          <a:spcPts val="222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Base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2220"/>
                        </a:lnSpc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215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69">
                <a:tc>
                  <a:txBody>
                    <a:bodyPr/>
                    <a:lstStyle/>
                    <a:p>
                      <a:pPr marL="57150">
                        <a:lnSpc>
                          <a:spcPts val="2210"/>
                        </a:lnSpc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4 X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alkyl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subst.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2210"/>
                        </a:lnSpc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0">
                        <a:lnSpc>
                          <a:spcPts val="2100"/>
                        </a:lnSpc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exo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21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2230"/>
                        </a:lnSpc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240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object 51">
            <a:extLst>
              <a:ext uri="{FF2B5EF4-FFF2-40B4-BE49-F238E27FC236}">
                <a16:creationId xmlns:a16="http://schemas.microsoft.com/office/drawing/2014/main" id="{9B272208-A7DF-4552-85B3-9F37B8B504B8}"/>
              </a:ext>
            </a:extLst>
          </p:cNvPr>
          <p:cNvSpPr txBox="1"/>
          <p:nvPr/>
        </p:nvSpPr>
        <p:spPr>
          <a:xfrm>
            <a:off x="5380990" y="2578100"/>
            <a:ext cx="49466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bs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10507216-1093-4394-AC07-F28B563578C9}"/>
              </a:ext>
            </a:extLst>
          </p:cNvPr>
          <p:cNvSpPr txBox="1"/>
          <p:nvPr/>
        </p:nvSpPr>
        <p:spPr>
          <a:xfrm>
            <a:off x="7523480" y="2578100"/>
            <a:ext cx="4533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1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38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9AC1FFAF-96BD-4269-ACBF-3F2E7C36EC0B}"/>
              </a:ext>
            </a:extLst>
          </p:cNvPr>
          <p:cNvSpPr txBox="1"/>
          <p:nvPr/>
        </p:nvSpPr>
        <p:spPr>
          <a:xfrm>
            <a:off x="5228590" y="4363720"/>
            <a:ext cx="1601470" cy="14547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8900" marR="5080" indent="-50800">
              <a:lnSpc>
                <a:spcPts val="2210"/>
              </a:lnSpc>
              <a:spcBef>
                <a:spcPts val="340"/>
              </a:spcBef>
            </a:pPr>
            <a:r>
              <a:rPr sz="2000" dirty="0">
                <a:latin typeface="Arial"/>
                <a:cs typeface="Arial"/>
              </a:rPr>
              <a:t>Base </a:t>
            </a:r>
            <a:r>
              <a:rPr sz="2000" spc="-5" dirty="0">
                <a:latin typeface="Arial"/>
                <a:cs typeface="Arial"/>
              </a:rPr>
              <a:t>value  </a:t>
            </a:r>
            <a:r>
              <a:rPr sz="2000" dirty="0">
                <a:latin typeface="Arial"/>
                <a:cs typeface="Arial"/>
              </a:rPr>
              <a:t>2Xalkyl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subst</a:t>
            </a:r>
            <a:endParaRPr sz="2000">
              <a:latin typeface="Arial"/>
              <a:cs typeface="Arial"/>
            </a:endParaRPr>
          </a:p>
          <a:p>
            <a:pPr marL="88900" marR="1014730" indent="-76200">
              <a:lnSpc>
                <a:spcPct val="112500"/>
              </a:lnSpc>
              <a:spcBef>
                <a:spcPts val="1190"/>
              </a:spcBef>
            </a:pP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tal  </a:t>
            </a:r>
            <a:r>
              <a:rPr sz="2000" spc="5" dirty="0">
                <a:latin typeface="Arial"/>
                <a:cs typeface="Arial"/>
              </a:rPr>
              <a:t>Obs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AB94117E-B3B3-4FDE-A310-111BB52356D3}"/>
              </a:ext>
            </a:extLst>
          </p:cNvPr>
          <p:cNvSpPr txBox="1"/>
          <p:nvPr/>
        </p:nvSpPr>
        <p:spPr>
          <a:xfrm>
            <a:off x="7523480" y="4363720"/>
            <a:ext cx="453390" cy="1454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10"/>
              </a:spcBef>
            </a:pPr>
            <a:r>
              <a:rPr sz="2000" spc="1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000" spc="10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spc="1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000" spc="1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73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37639F89-CF3E-4722-9E46-B864109B300B}"/>
              </a:ext>
            </a:extLst>
          </p:cNvPr>
          <p:cNvSpPr txBox="1"/>
          <p:nvPr/>
        </p:nvSpPr>
        <p:spPr>
          <a:xfrm>
            <a:off x="3354070" y="505459"/>
            <a:ext cx="2493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Distinguishing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Isomers</a:t>
            </a:r>
            <a:endParaRPr sz="18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552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8">
            <a:extLst>
              <a:ext uri="{FF2B5EF4-FFF2-40B4-BE49-F238E27FC236}">
                <a16:creationId xmlns:a16="http://schemas.microsoft.com/office/drawing/2014/main" id="{069B77FC-8D4F-4A0E-8AD7-CCAB707AC9B7}"/>
              </a:ext>
            </a:extLst>
          </p:cNvPr>
          <p:cNvSpPr txBox="1">
            <a:spLocks/>
          </p:cNvSpPr>
          <p:nvPr/>
        </p:nvSpPr>
        <p:spPr>
          <a:xfrm>
            <a:off x="257627" y="204107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>
                <a:solidFill>
                  <a:srgbClr val="FF0066"/>
                </a:solidFill>
                <a:latin typeface="Times New Roman"/>
                <a:cs typeface="Times New Roman"/>
              </a:rPr>
              <a:t>Interaction </a:t>
            </a:r>
            <a:r>
              <a:rPr lang="en-US" sz="2400" b="1">
                <a:solidFill>
                  <a:srgbClr val="FF0066"/>
                </a:solidFill>
                <a:latin typeface="Times New Roman"/>
                <a:cs typeface="Times New Roman"/>
              </a:rPr>
              <a:t>of </a:t>
            </a:r>
            <a:r>
              <a:rPr lang="en-US" sz="2400" b="1" spc="-5">
                <a:solidFill>
                  <a:srgbClr val="FF0066"/>
                </a:solidFill>
                <a:latin typeface="Times New Roman"/>
                <a:cs typeface="Times New Roman"/>
              </a:rPr>
              <a:t>EMR with</a:t>
            </a:r>
            <a:r>
              <a:rPr lang="en-US" sz="2400" b="1" spc="-4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2400" b="1">
                <a:solidFill>
                  <a:srgbClr val="FF0066"/>
                </a:solidFill>
                <a:latin typeface="Times New Roman"/>
                <a:cs typeface="Times New Roman"/>
              </a:rPr>
              <a:t>matter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object 256">
            <a:extLst>
              <a:ext uri="{FF2B5EF4-FFF2-40B4-BE49-F238E27FC236}">
                <a16:creationId xmlns:a16="http://schemas.microsoft.com/office/drawing/2014/main" id="{EC3C5709-9E94-424F-B472-79FB4E4F6953}"/>
              </a:ext>
            </a:extLst>
          </p:cNvPr>
          <p:cNvSpPr/>
          <p:nvPr/>
        </p:nvSpPr>
        <p:spPr>
          <a:xfrm>
            <a:off x="2914189" y="795554"/>
            <a:ext cx="4845148" cy="295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57">
            <a:extLst>
              <a:ext uri="{FF2B5EF4-FFF2-40B4-BE49-F238E27FC236}">
                <a16:creationId xmlns:a16="http://schemas.microsoft.com/office/drawing/2014/main" id="{66650C40-BA34-43B6-9D39-CB15C7946C68}"/>
              </a:ext>
            </a:extLst>
          </p:cNvPr>
          <p:cNvSpPr txBox="1"/>
          <p:nvPr/>
        </p:nvSpPr>
        <p:spPr>
          <a:xfrm>
            <a:off x="257626" y="4066358"/>
            <a:ext cx="1183857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1E3F80"/>
                </a:solidFill>
                <a:latin typeface="Times New Roman"/>
                <a:cs typeface="Times New Roman"/>
              </a:rPr>
              <a:t>When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beam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light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passed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through a transparent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cell containing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a 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solution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an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absorbing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substance, reduction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the intensity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the light  </a:t>
            </a:r>
            <a:r>
              <a:rPr sz="2000" spc="-10" dirty="0">
                <a:solidFill>
                  <a:srgbClr val="1E3F80"/>
                </a:solidFill>
                <a:latin typeface="Times New Roman"/>
                <a:cs typeface="Times New Roman"/>
              </a:rPr>
              <a:t>may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occur.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b="1" dirty="0">
                <a:solidFill>
                  <a:srgbClr val="293C79"/>
                </a:solidFill>
                <a:latin typeface="Times New Roman"/>
                <a:cs typeface="Times New Roman"/>
              </a:rPr>
              <a:t>is due</a:t>
            </a:r>
            <a:r>
              <a:rPr sz="2000" b="1" spc="-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293C79"/>
                </a:solidFill>
                <a:latin typeface="Times New Roman"/>
                <a:cs typeface="Times New Roman"/>
              </a:rPr>
              <a:t>to</a:t>
            </a:r>
            <a:endParaRPr sz="2000" dirty="0">
              <a:latin typeface="Times New Roman"/>
              <a:cs typeface="Times New Roman"/>
            </a:endParaRPr>
          </a:p>
          <a:p>
            <a:pPr marL="551180" indent="-538480">
              <a:lnSpc>
                <a:spcPct val="100000"/>
              </a:lnSpc>
              <a:buSzPct val="90000"/>
              <a:buAutoNum type="arabicParenR"/>
              <a:tabLst>
                <a:tab pos="550545" algn="l"/>
                <a:tab pos="551180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Reflection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at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inner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outer surfaces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</a:t>
            </a:r>
            <a:r>
              <a:rPr sz="2000" spc="6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cell</a:t>
            </a:r>
            <a:endParaRPr sz="2000" dirty="0">
              <a:latin typeface="Times New Roman"/>
              <a:cs typeface="Times New Roman"/>
            </a:endParaRPr>
          </a:p>
          <a:p>
            <a:pPr marL="608330" indent="-596265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608330" algn="l"/>
                <a:tab pos="608965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Scattered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particles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present in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solution</a:t>
            </a:r>
            <a:endParaRPr sz="2000" dirty="0">
              <a:latin typeface="Times New Roman"/>
              <a:cs typeface="Times New Roman"/>
            </a:endParaRPr>
          </a:p>
          <a:p>
            <a:pPr marL="608330" indent="-596265">
              <a:lnSpc>
                <a:spcPct val="100000"/>
              </a:lnSpc>
              <a:buAutoNum type="arabicParenR"/>
              <a:tabLst>
                <a:tab pos="608330" algn="l"/>
                <a:tab pos="608965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Absorption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light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molecules in the</a:t>
            </a:r>
            <a:r>
              <a:rPr sz="2000" spc="3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solution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4994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CF23ED4A-1562-4AA0-B740-C4CDF15AC530}"/>
              </a:ext>
            </a:extLst>
          </p:cNvPr>
          <p:cNvSpPr/>
          <p:nvPr/>
        </p:nvSpPr>
        <p:spPr>
          <a:xfrm>
            <a:off x="2487724" y="1256464"/>
            <a:ext cx="3863751" cy="269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59C428D-9D4B-4F3E-A732-86A9D1C15886}"/>
              </a:ext>
            </a:extLst>
          </p:cNvPr>
          <p:cNvSpPr txBox="1">
            <a:spLocks/>
          </p:cNvSpPr>
          <p:nvPr/>
        </p:nvSpPr>
        <p:spPr>
          <a:xfrm>
            <a:off x="2686050" y="4427220"/>
            <a:ext cx="3239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1335" algn="l"/>
                <a:tab pos="2591435" algn="l"/>
              </a:tabLst>
            </a:pPr>
            <a:r>
              <a:rPr lang="el-GR" sz="3600" b="1" spc="-5">
                <a:latin typeface="Times New Roman"/>
                <a:cs typeface="Times New Roman"/>
              </a:rPr>
              <a:t>λ</a:t>
            </a:r>
            <a:r>
              <a:rPr lang="en-IN" sz="3600" b="1" spc="-5">
                <a:latin typeface="Times New Roman"/>
                <a:cs typeface="Times New Roman"/>
              </a:rPr>
              <a:t>ma</a:t>
            </a:r>
            <a:r>
              <a:rPr lang="en-IN" sz="3600" b="1">
                <a:latin typeface="Times New Roman"/>
                <a:cs typeface="Times New Roman"/>
              </a:rPr>
              <a:t>x</a:t>
            </a:r>
            <a:r>
              <a:rPr lang="en-IN" sz="3600" b="1" spc="-5">
                <a:latin typeface="Times New Roman"/>
                <a:cs typeface="Times New Roman"/>
              </a:rPr>
              <a:t> </a:t>
            </a:r>
            <a:r>
              <a:rPr lang="en-IN" sz="3600" b="1">
                <a:latin typeface="Times New Roman"/>
                <a:cs typeface="Times New Roman"/>
              </a:rPr>
              <a:t>=	?	</a:t>
            </a:r>
            <a:r>
              <a:rPr lang="en-IN" sz="3600" b="1" spc="-5">
                <a:latin typeface="Times New Roman"/>
                <a:cs typeface="Times New Roman"/>
              </a:rPr>
              <a:t>nm</a:t>
            </a:r>
            <a:endParaRPr lang="en-IN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723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F86048-4EC9-49FD-B8D9-5348CF106ABE}"/>
              </a:ext>
            </a:extLst>
          </p:cNvPr>
          <p:cNvSpPr txBox="1"/>
          <p:nvPr/>
        </p:nvSpPr>
        <p:spPr>
          <a:xfrm>
            <a:off x="950383" y="127847"/>
            <a:ext cx="7467600" cy="335280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342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solidFill>
                  <a:srgbClr val="00007F"/>
                </a:solidFill>
                <a:latin typeface="Arial"/>
                <a:cs typeface="Arial"/>
              </a:rPr>
              <a:t>Woodward-Fieser Rules for </a:t>
            </a:r>
            <a:r>
              <a:rPr sz="1600" b="1" spc="-10" dirty="0">
                <a:solidFill>
                  <a:srgbClr val="00007F"/>
                </a:solidFill>
                <a:latin typeface="Arial"/>
                <a:cs typeface="Arial"/>
              </a:rPr>
              <a:t>Dienes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CE1B6E8-265C-47B0-B821-D9B42E83142C}"/>
              </a:ext>
            </a:extLst>
          </p:cNvPr>
          <p:cNvSpPr txBox="1"/>
          <p:nvPr/>
        </p:nvSpPr>
        <p:spPr>
          <a:xfrm>
            <a:off x="5359823" y="531707"/>
            <a:ext cx="1244600" cy="495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93370" marR="5080" indent="-280670">
              <a:lnSpc>
                <a:spcPts val="1780"/>
              </a:lnSpc>
              <a:spcBef>
                <a:spcPts val="275"/>
              </a:spcBef>
            </a:pPr>
            <a:r>
              <a:rPr sz="1600" spc="-10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nnu</a:t>
            </a:r>
            <a:r>
              <a:rPr sz="16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ar  (cisoid)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F01B117-46E8-4B0B-A6B9-4248E7B7C47D}"/>
              </a:ext>
            </a:extLst>
          </p:cNvPr>
          <p:cNvSpPr txBox="1"/>
          <p:nvPr/>
        </p:nvSpPr>
        <p:spPr>
          <a:xfrm>
            <a:off x="1027852" y="1302596"/>
            <a:ext cx="622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rent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0EE8754-C5D8-4561-A4B6-B068C21F2BA6}"/>
              </a:ext>
            </a:extLst>
          </p:cNvPr>
          <p:cNvSpPr txBox="1"/>
          <p:nvPr/>
        </p:nvSpPr>
        <p:spPr>
          <a:xfrm>
            <a:off x="5514762" y="1306407"/>
            <a:ext cx="932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7F"/>
                </a:solidFill>
                <a:latin typeface="Symbol"/>
                <a:cs typeface="Symbol"/>
              </a:rPr>
              <a:t>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=253</a:t>
            </a:r>
            <a:r>
              <a:rPr sz="1600" spc="-8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F7B205D-8611-46C6-9CC7-612872D38F76}"/>
              </a:ext>
            </a:extLst>
          </p:cNvPr>
          <p:cNvSpPr txBox="1"/>
          <p:nvPr/>
        </p:nvSpPr>
        <p:spPr>
          <a:xfrm>
            <a:off x="6951133" y="531707"/>
            <a:ext cx="1310640" cy="9309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ts val="1780"/>
              </a:lnSpc>
              <a:spcBef>
                <a:spcPts val="275"/>
              </a:spcBef>
            </a:pPr>
            <a:r>
              <a:rPr sz="1600" spc="-10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oan</a:t>
            </a:r>
            <a:r>
              <a:rPr sz="1600" spc="-1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ar  (transoid)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sz="1600" spc="-5" dirty="0">
                <a:solidFill>
                  <a:srgbClr val="00007F"/>
                </a:solidFill>
                <a:latin typeface="Symbol"/>
                <a:cs typeface="Symbol"/>
              </a:rPr>
              <a:t>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=214</a:t>
            </a:r>
            <a:r>
              <a:rPr sz="1600" spc="-1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DA4B5847-997E-4798-A6AD-B930B44CD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41249"/>
              </p:ext>
            </p:extLst>
          </p:nvPr>
        </p:nvGraphicFramePr>
        <p:xfrm>
          <a:off x="1008802" y="1466625"/>
          <a:ext cx="7256144" cy="1733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ts val="1770"/>
                        </a:lnSpc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=217</a:t>
                      </a:r>
                      <a:r>
                        <a:rPr sz="1600" spc="-6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(acyclic)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Increments for: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31623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 bond extending</a:t>
                      </a:r>
                      <a:r>
                        <a:rPr sz="1600" spc="-2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conjugation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957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Alkyl substituent or ring</a:t>
                      </a:r>
                      <a:r>
                        <a:rPr sz="1600" spc="-1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0706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46">
                <a:tc>
                  <a:txBody>
                    <a:bodyPr/>
                    <a:lstStyle/>
                    <a:p>
                      <a:pPr marL="770890">
                        <a:lnSpc>
                          <a:spcPts val="1839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Exocyclic double</a:t>
                      </a:r>
                      <a:r>
                        <a:rPr sz="16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bond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ts val="1839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70610">
                        <a:lnSpc>
                          <a:spcPts val="1839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0BE85494-7B87-4250-B66D-AF4BD45001CD}"/>
              </a:ext>
            </a:extLst>
          </p:cNvPr>
          <p:cNvSpPr txBox="1"/>
          <p:nvPr/>
        </p:nvSpPr>
        <p:spPr>
          <a:xfrm>
            <a:off x="1027852" y="3276176"/>
            <a:ext cx="1503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Polar</a:t>
            </a:r>
            <a:r>
              <a:rPr sz="1600" spc="-7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</a:rPr>
              <a:t>groupings: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6CFFFAC9-6554-4E1E-B514-AC0731CFF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10294"/>
              </p:ext>
            </p:extLst>
          </p:nvPr>
        </p:nvGraphicFramePr>
        <p:xfrm>
          <a:off x="1747943" y="4176805"/>
          <a:ext cx="6004559" cy="165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200">
                <a:tc>
                  <a:txBody>
                    <a:bodyPr/>
                    <a:lstStyle/>
                    <a:p>
                      <a:pPr marL="31750">
                        <a:lnSpc>
                          <a:spcPts val="1770"/>
                        </a:lnSpc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-OC(O)CH</a:t>
                      </a:r>
                      <a:r>
                        <a:rPr sz="1350" spc="-7" baseline="-3086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50" baseline="-308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612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7461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-Cl,</a:t>
                      </a:r>
                      <a:r>
                        <a:rPr sz="16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-Br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74612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-NR</a:t>
                      </a:r>
                      <a:r>
                        <a:rPr sz="1350" baseline="-3086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50" baseline="-30864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74612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72">
                <a:tc>
                  <a:txBody>
                    <a:bodyPr/>
                    <a:lstStyle/>
                    <a:p>
                      <a:pPr marL="31750">
                        <a:lnSpc>
                          <a:spcPts val="1839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-SR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746125" algn="r">
                        <a:lnSpc>
                          <a:spcPts val="1839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297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44A301E-9D82-4F02-8BAE-AE58E63A2A56}"/>
              </a:ext>
            </a:extLst>
          </p:cNvPr>
          <p:cNvGraphicFramePr>
            <a:graphicFrameLocks noGrp="1"/>
          </p:cNvGraphicFramePr>
          <p:nvPr/>
        </p:nvGraphicFramePr>
        <p:xfrm>
          <a:off x="1582419" y="1556216"/>
          <a:ext cx="5369559" cy="994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44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Transoid: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Alkyl groups 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ring</a:t>
                      </a:r>
                      <a:r>
                        <a:rPr sz="1200" spc="-2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782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 x 5</a:t>
                      </a:r>
                      <a:r>
                        <a:rPr sz="1200" spc="-3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217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17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u="sng" spc="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u="sng" spc="-9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Calculated: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355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Observed: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232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06705">
                        <a:lnSpc>
                          <a:spcPts val="1355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234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5">
            <a:extLst>
              <a:ext uri="{FF2B5EF4-FFF2-40B4-BE49-F238E27FC236}">
                <a16:creationId xmlns:a16="http://schemas.microsoft.com/office/drawing/2014/main" id="{10F3DBC7-0AB4-4FC5-838E-EB17B94CF227}"/>
              </a:ext>
            </a:extLst>
          </p:cNvPr>
          <p:cNvSpPr/>
          <p:nvPr/>
        </p:nvSpPr>
        <p:spPr>
          <a:xfrm>
            <a:off x="3333750" y="2664501"/>
            <a:ext cx="1247775" cy="101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52B74C4-66FD-4588-A4D4-5385A854B59B}"/>
              </a:ext>
            </a:extLst>
          </p:cNvPr>
          <p:cNvGraphicFramePr>
            <a:graphicFrameLocks noGrp="1"/>
          </p:cNvGraphicFramePr>
          <p:nvPr/>
        </p:nvGraphicFramePr>
        <p:xfrm>
          <a:off x="1582419" y="4072086"/>
          <a:ext cx="5064124" cy="1267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289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Hetero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annualr: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214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Alkyl groups 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ring</a:t>
                      </a:r>
                      <a:r>
                        <a:rPr sz="1200" spc="-2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5727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 x 5</a:t>
                      </a:r>
                      <a:r>
                        <a:rPr sz="1200" spc="-3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spc="-1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bond: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5</a:t>
                      </a:r>
                      <a:r>
                        <a:rPr sz="1200" u="sng" spc="-9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Calculated: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234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Observed: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235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id="{77C1B6FE-014E-4F54-96E9-CC0DF87A7134}"/>
              </a:ext>
            </a:extLst>
          </p:cNvPr>
          <p:cNvSpPr/>
          <p:nvPr/>
        </p:nvSpPr>
        <p:spPr>
          <a:xfrm>
            <a:off x="1354666" y="609599"/>
            <a:ext cx="1153160" cy="59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669666E-79A3-4F15-AD45-3F7D2040B747}"/>
              </a:ext>
            </a:extLst>
          </p:cNvPr>
          <p:cNvSpPr txBox="1"/>
          <p:nvPr/>
        </p:nvSpPr>
        <p:spPr>
          <a:xfrm>
            <a:off x="4039870" y="148590"/>
            <a:ext cx="8947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007F"/>
                </a:solidFill>
                <a:latin typeface="Arial"/>
                <a:cs typeface="Arial"/>
              </a:rPr>
              <a:t>Example</a:t>
            </a:r>
            <a:r>
              <a:rPr sz="1300" b="1" spc="-8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007F"/>
                </a:solidFill>
                <a:latin typeface="Arial"/>
                <a:cs typeface="Arial"/>
              </a:rPr>
              <a:t>1: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47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B8798F4-681F-481C-ABD9-889C33F40F7D}"/>
              </a:ext>
            </a:extLst>
          </p:cNvPr>
          <p:cNvSpPr/>
          <p:nvPr/>
        </p:nvSpPr>
        <p:spPr>
          <a:xfrm>
            <a:off x="591669" y="579922"/>
            <a:ext cx="8696263" cy="6134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222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BD04ED-46CF-4171-9786-CF70B5DDD2BB}"/>
              </a:ext>
            </a:extLst>
          </p:cNvPr>
          <p:cNvSpPr/>
          <p:nvPr/>
        </p:nvSpPr>
        <p:spPr>
          <a:xfrm>
            <a:off x="655548" y="261603"/>
            <a:ext cx="5660281" cy="3098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9B7D40D-581A-4BFE-B888-FE9AE24D0675}"/>
              </a:ext>
            </a:extLst>
          </p:cNvPr>
          <p:cNvSpPr/>
          <p:nvPr/>
        </p:nvSpPr>
        <p:spPr>
          <a:xfrm>
            <a:off x="7495191" y="336294"/>
            <a:ext cx="4041261" cy="3575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D5E5A9A-5250-4EEC-BBE2-C2A9B9BB1DBE}"/>
              </a:ext>
            </a:extLst>
          </p:cNvPr>
          <p:cNvSpPr/>
          <p:nvPr/>
        </p:nvSpPr>
        <p:spPr>
          <a:xfrm>
            <a:off x="1548796" y="4342800"/>
            <a:ext cx="7313442" cy="2092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99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25DA08-E09F-41BC-84C6-5553FF58DE0D}"/>
              </a:ext>
            </a:extLst>
          </p:cNvPr>
          <p:cNvSpPr/>
          <p:nvPr/>
        </p:nvSpPr>
        <p:spPr>
          <a:xfrm>
            <a:off x="1838330" y="1122718"/>
            <a:ext cx="1010267" cy="848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4344F69-7001-4E3F-BE84-34359DC43E57}"/>
              </a:ext>
            </a:extLst>
          </p:cNvPr>
          <p:cNvSpPr/>
          <p:nvPr/>
        </p:nvSpPr>
        <p:spPr>
          <a:xfrm>
            <a:off x="3524250" y="971512"/>
            <a:ext cx="1447800" cy="894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3383D2A4-714C-4E42-9309-25C98DF63302}"/>
              </a:ext>
            </a:extLst>
          </p:cNvPr>
          <p:cNvSpPr txBox="1"/>
          <p:nvPr/>
        </p:nvSpPr>
        <p:spPr>
          <a:xfrm>
            <a:off x="5679440" y="6530791"/>
            <a:ext cx="7321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00007F"/>
                </a:solidFill>
                <a:latin typeface="Symbol"/>
                <a:cs typeface="Symbol"/>
              </a:rPr>
              <a:t></a:t>
            </a:r>
            <a:r>
              <a:rPr sz="12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or</a:t>
            </a:r>
            <a:r>
              <a:rPr sz="1200" spc="-4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higher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AD10DF44-BE7A-4FE0-A02D-759E0AC70625}"/>
              </a:ext>
            </a:extLst>
          </p:cNvPr>
          <p:cNvSpPr txBox="1"/>
          <p:nvPr/>
        </p:nvSpPr>
        <p:spPr>
          <a:xfrm>
            <a:off x="7759700" y="6544776"/>
            <a:ext cx="1955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1C385C4-BAD6-4243-8125-57777D936B4A}"/>
              </a:ext>
            </a:extLst>
          </p:cNvPr>
          <p:cNvSpPr txBox="1"/>
          <p:nvPr/>
        </p:nvSpPr>
        <p:spPr>
          <a:xfrm>
            <a:off x="610869" y="1181100"/>
            <a:ext cx="1233805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Base values: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1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X =</a:t>
            </a:r>
            <a:r>
              <a:rPr sz="1200" spc="-1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52ABB5F-B3E7-4CDC-BD97-61B661247481}"/>
              </a:ext>
            </a:extLst>
          </p:cNvPr>
          <p:cNvSpPr txBox="1"/>
          <p:nvPr/>
        </p:nvSpPr>
        <p:spPr>
          <a:xfrm>
            <a:off x="1648460" y="1966705"/>
            <a:ext cx="2933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Six-membered ring </a:t>
            </a:r>
            <a:r>
              <a:rPr sz="1200" spc="5" dirty="0">
                <a:solidFill>
                  <a:srgbClr val="00007F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acyclic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parent</a:t>
            </a:r>
            <a:r>
              <a:rPr sz="12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enone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3618212-7977-4EB0-8EE4-5F85D98DB593}"/>
              </a:ext>
            </a:extLst>
          </p:cNvPr>
          <p:cNvSpPr txBox="1"/>
          <p:nvPr/>
        </p:nvSpPr>
        <p:spPr>
          <a:xfrm>
            <a:off x="7503159" y="1860550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Symbol"/>
                <a:cs typeface="Symbol"/>
              </a:rPr>
              <a:t>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=215</a:t>
            </a:r>
            <a:r>
              <a:rPr sz="1200" spc="-6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7F"/>
                </a:solidFill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1A462EE-3622-4A95-BE48-C229A7DDD06C}"/>
              </a:ext>
            </a:extLst>
          </p:cNvPr>
          <p:cNvSpPr txBox="1"/>
          <p:nvPr/>
        </p:nvSpPr>
        <p:spPr>
          <a:xfrm>
            <a:off x="1648460" y="2336800"/>
            <a:ext cx="233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Five-membered ring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parent</a:t>
            </a:r>
            <a:r>
              <a:rPr sz="12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enone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8956669B-5C46-4D4B-A9D7-5CBBAE919AF9}"/>
              </a:ext>
            </a:extLst>
          </p:cNvPr>
          <p:cNvSpPr txBox="1"/>
          <p:nvPr/>
        </p:nvSpPr>
        <p:spPr>
          <a:xfrm>
            <a:off x="7503159" y="2338070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Symbol"/>
                <a:cs typeface="Symbol"/>
              </a:rPr>
              <a:t>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=202</a:t>
            </a:r>
            <a:r>
              <a:rPr sz="1200" spc="-6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7F"/>
                </a:solidFill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31C277DA-3F22-4E10-83DE-71F8BDC79937}"/>
              </a:ext>
            </a:extLst>
          </p:cNvPr>
          <p:cNvSpPr txBox="1"/>
          <p:nvPr/>
        </p:nvSpPr>
        <p:spPr>
          <a:xfrm>
            <a:off x="1435100" y="2814320"/>
            <a:ext cx="40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X =</a:t>
            </a:r>
            <a:r>
              <a:rPr sz="1200" spc="-10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3600398D-F89B-4E77-AD1E-922C1C5CA6D5}"/>
              </a:ext>
            </a:extLst>
          </p:cNvPr>
          <p:cNvSpPr txBox="1"/>
          <p:nvPr/>
        </p:nvSpPr>
        <p:spPr>
          <a:xfrm>
            <a:off x="7503159" y="2815590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Symbol"/>
                <a:cs typeface="Symbol"/>
              </a:rPr>
              <a:t>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=208</a:t>
            </a:r>
            <a:r>
              <a:rPr sz="1200" spc="-6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7F"/>
                </a:solidFill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C1B5E54-5F82-4762-A3D2-D721E024A283}"/>
              </a:ext>
            </a:extLst>
          </p:cNvPr>
          <p:cNvSpPr txBox="1"/>
          <p:nvPr/>
        </p:nvSpPr>
        <p:spPr>
          <a:xfrm>
            <a:off x="1435100" y="3291840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X = 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OH,</a:t>
            </a:r>
            <a:r>
              <a:rPr sz="1200" spc="-9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3A040BB0-6899-4A5C-8A4D-0DA1BD336F27}"/>
              </a:ext>
            </a:extLst>
          </p:cNvPr>
          <p:cNvSpPr txBox="1"/>
          <p:nvPr/>
        </p:nvSpPr>
        <p:spPr>
          <a:xfrm>
            <a:off x="7503159" y="3291840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F"/>
                </a:solidFill>
                <a:latin typeface="Symbol"/>
                <a:cs typeface="Symbol"/>
              </a:rPr>
              <a:t>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=195</a:t>
            </a:r>
            <a:r>
              <a:rPr sz="1200" spc="-6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007F"/>
                </a:solidFill>
                <a:latin typeface="Arial"/>
                <a:cs typeface="Arial"/>
              </a:rPr>
              <a:t>nm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205202A-A244-4EE9-8C49-900A13D19A00}"/>
              </a:ext>
            </a:extLst>
          </p:cNvPr>
          <p:cNvSpPr txBox="1"/>
          <p:nvPr/>
        </p:nvSpPr>
        <p:spPr>
          <a:xfrm>
            <a:off x="610869" y="3672840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Increments</a:t>
            </a:r>
            <a:r>
              <a:rPr sz="1200" spc="-5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for: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202B6150-4A9E-4135-A780-6AC87CABBD82}"/>
              </a:ext>
            </a:extLst>
          </p:cNvPr>
          <p:cNvGraphicFramePr>
            <a:graphicFrameLocks noGrp="1"/>
          </p:cNvGraphicFramePr>
          <p:nvPr/>
        </p:nvGraphicFramePr>
        <p:xfrm>
          <a:off x="1416050" y="4080976"/>
          <a:ext cx="6558278" cy="2264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994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bond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extending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conjugation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spc="1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bond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4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Endocyclic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 bond in a 5- or 7-membered ring 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X =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OH,</a:t>
                      </a:r>
                      <a:r>
                        <a:rPr sz="1200" spc="-6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7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77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Homocyclic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diene component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Alkyl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substituent or ring</a:t>
                      </a:r>
                      <a:r>
                        <a:rPr sz="1200" spc="-3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3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1003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40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5">
            <a:extLst>
              <a:ext uri="{FF2B5EF4-FFF2-40B4-BE49-F238E27FC236}">
                <a16:creationId xmlns:a16="http://schemas.microsoft.com/office/drawing/2014/main" id="{E15A2D06-8C04-4694-99F0-AD9F0EE90D85}"/>
              </a:ext>
            </a:extLst>
          </p:cNvPr>
          <p:cNvSpPr txBox="1"/>
          <p:nvPr/>
        </p:nvSpPr>
        <p:spPr>
          <a:xfrm>
            <a:off x="580707" y="222885"/>
            <a:ext cx="94438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7F"/>
                </a:solidFill>
                <a:latin typeface="Arial"/>
                <a:cs typeface="Arial"/>
              </a:rPr>
              <a:t>Woodward's Rules for Conjugated </a:t>
            </a:r>
            <a:r>
              <a:rPr sz="2400" b="1" spc="-10" dirty="0">
                <a:solidFill>
                  <a:srgbClr val="00007F"/>
                </a:solidFill>
                <a:latin typeface="Arial"/>
                <a:cs typeface="Arial"/>
              </a:rPr>
              <a:t>Carbonyl</a:t>
            </a:r>
            <a:r>
              <a:rPr sz="2400" b="1" spc="-6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7F"/>
                </a:solidFill>
                <a:latin typeface="Arial"/>
                <a:cs typeface="Arial"/>
              </a:rPr>
              <a:t>Compounds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150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4A4C0D7-6AF5-40BA-AC69-110B1894B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83018"/>
              </p:ext>
            </p:extLst>
          </p:nvPr>
        </p:nvGraphicFramePr>
        <p:xfrm>
          <a:off x="2378286" y="315003"/>
          <a:ext cx="7193915" cy="3833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107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Polar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groupings: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-OH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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-OC(O)CH</a:t>
                      </a:r>
                      <a:r>
                        <a:rPr sz="1050" spc="-7" baseline="-27777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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-OCH</a:t>
                      </a:r>
                      <a:r>
                        <a:rPr sz="1050" spc="-7" baseline="-27777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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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-Cl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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-Br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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-NR</a:t>
                      </a:r>
                      <a:r>
                        <a:rPr sz="1050" spc="-15" baseline="-27777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 baseline="-27777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BFDB08EA-8501-4F82-BC3F-B7C6D735A31A}"/>
              </a:ext>
            </a:extLst>
          </p:cNvPr>
          <p:cNvSpPr txBox="1"/>
          <p:nvPr/>
        </p:nvSpPr>
        <p:spPr>
          <a:xfrm>
            <a:off x="584200" y="4132579"/>
            <a:ext cx="241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7" baseline="27777" dirty="0">
                <a:solidFill>
                  <a:srgbClr val="00007F"/>
                </a:solidFill>
                <a:latin typeface="Arial"/>
                <a:cs typeface="Arial"/>
              </a:rPr>
              <a:t>*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Solvent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shifts </a:t>
            </a:r>
            <a:r>
              <a:rPr sz="1200" spc="5" dirty="0">
                <a:solidFill>
                  <a:srgbClr val="00007F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various</a:t>
            </a:r>
            <a:r>
              <a:rPr sz="12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7F"/>
                </a:solidFill>
                <a:latin typeface="Arial"/>
                <a:cs typeface="Arial"/>
              </a:rPr>
              <a:t>solvents: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9DFB9DC-F117-4AF1-B527-679A6DD8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61009"/>
              </p:ext>
            </p:extLst>
          </p:nvPr>
        </p:nvGraphicFramePr>
        <p:xfrm>
          <a:off x="2704253" y="4670858"/>
          <a:ext cx="5031104" cy="1872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992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Solvent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532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</a:t>
                      </a:r>
                      <a:r>
                        <a:rPr sz="1300" dirty="0">
                          <a:solidFill>
                            <a:srgbClr val="00007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b="1" baseline="-29629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max </a:t>
                      </a:r>
                      <a:r>
                        <a:rPr sz="1300" b="1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shift</a:t>
                      </a:r>
                      <a:r>
                        <a:rPr sz="1300" b="1" spc="-11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(nm)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80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5189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chloroform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537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ether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537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cyclohexane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494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- 11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dioxane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537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marL="20574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hexane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49479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- 11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125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ED439D-8ACE-4A8F-B84A-6A60DEB02FA3}"/>
              </a:ext>
            </a:extLst>
          </p:cNvPr>
          <p:cNvSpPr/>
          <p:nvPr/>
        </p:nvSpPr>
        <p:spPr>
          <a:xfrm>
            <a:off x="381000" y="304800"/>
            <a:ext cx="1153160" cy="8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6E7FC02B-6578-42D3-972F-FD6474AE6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08905"/>
              </p:ext>
            </p:extLst>
          </p:nvPr>
        </p:nvGraphicFramePr>
        <p:xfrm>
          <a:off x="1534160" y="1063456"/>
          <a:ext cx="5902325" cy="1267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742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Acyclic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enone: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215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-Alkyl groups 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ring</a:t>
                      </a:r>
                      <a:r>
                        <a:rPr sz="1200" spc="-3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-Alkyl groups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ring</a:t>
                      </a:r>
                      <a:r>
                        <a:rPr sz="1200" spc="-5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057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 x 12</a:t>
                      </a:r>
                      <a:r>
                        <a:rPr sz="1200" spc="-1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05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24</a:t>
                      </a:r>
                      <a:r>
                        <a:rPr sz="1200" u="sng" spc="-9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Calculated: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249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Observed: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249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A366721-CE65-4EB2-BADF-83F4A9270CB0}"/>
              </a:ext>
            </a:extLst>
          </p:cNvPr>
          <p:cNvSpPr/>
          <p:nvPr/>
        </p:nvSpPr>
        <p:spPr>
          <a:xfrm>
            <a:off x="247967" y="2689599"/>
            <a:ext cx="1419225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CB4CA24-7508-4F5A-A677-196EBCB34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73879"/>
              </p:ext>
            </p:extLst>
          </p:nvPr>
        </p:nvGraphicFramePr>
        <p:xfrm>
          <a:off x="1387686" y="3820442"/>
          <a:ext cx="6511924" cy="1268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107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Five-membered ring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parent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enone: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-Alkyl groups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ring</a:t>
                      </a:r>
                      <a:r>
                        <a:rPr sz="1200" spc="-2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 x 12</a:t>
                      </a:r>
                      <a:r>
                        <a:rPr sz="1200" spc="-2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bond: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 marR="2391410">
                        <a:lnSpc>
                          <a:spcPct val="150000"/>
                        </a:lnSpc>
                      </a:pP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cula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d: 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Observed: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5</a:t>
                      </a:r>
                      <a:r>
                        <a:rPr sz="1200" u="sng" spc="-9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nm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231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706120">
                        <a:lnSpc>
                          <a:spcPts val="1355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226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032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E97057-7F8C-461D-A3CF-BE936C3081B5}"/>
              </a:ext>
            </a:extLst>
          </p:cNvPr>
          <p:cNvSpPr/>
          <p:nvPr/>
        </p:nvSpPr>
        <p:spPr>
          <a:xfrm>
            <a:off x="533431" y="408322"/>
            <a:ext cx="1400762" cy="92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8893CF4-F099-4307-8CF8-4AA30D356851}"/>
              </a:ext>
            </a:extLst>
          </p:cNvPr>
          <p:cNvGraphicFramePr>
            <a:graphicFrameLocks noGrp="1"/>
          </p:cNvGraphicFramePr>
          <p:nvPr/>
        </p:nvGraphicFramePr>
        <p:xfrm>
          <a:off x="2115820" y="1232366"/>
          <a:ext cx="6588759" cy="1541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89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Six-membered ring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alicyclic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parent enone: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215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Extended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conjugation: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Homocyclic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diene</a:t>
                      </a:r>
                      <a:r>
                        <a:rPr sz="1200" spc="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component: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4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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-Alkyl groups 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ring</a:t>
                      </a:r>
                      <a:r>
                        <a:rPr sz="1200" spc="-2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18</a:t>
                      </a:r>
                      <a:r>
                        <a:rPr sz="1200" u="sng" spc="-9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Calculated: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302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Observed: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6F4B472F-BB4E-4F27-B486-2B654068210B}"/>
              </a:ext>
            </a:extLst>
          </p:cNvPr>
          <p:cNvSpPr/>
          <p:nvPr/>
        </p:nvSpPr>
        <p:spPr>
          <a:xfrm>
            <a:off x="561975" y="3057477"/>
            <a:ext cx="1285875" cy="990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E3D2577-7E85-43BA-B758-1B717B828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92280"/>
              </p:ext>
            </p:extLst>
          </p:nvPr>
        </p:nvGraphicFramePr>
        <p:xfrm>
          <a:off x="1997286" y="3991110"/>
          <a:ext cx="7045325" cy="1541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742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Five-membered ring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parent</a:t>
                      </a:r>
                      <a:r>
                        <a:rPr sz="1200" spc="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enone: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5"/>
                        </a:lnSpc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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-Br: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Symbol"/>
                          <a:cs typeface="Symbol"/>
                        </a:rPr>
                        <a:t>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-Alkyl groups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ring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residues: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065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 x 12</a:t>
                      </a:r>
                      <a:r>
                        <a:rPr sz="1200" spc="-2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9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991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9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Exocyclic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bond: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5</a:t>
                      </a:r>
                      <a:r>
                        <a:rPr sz="1200" u="sng" spc="-95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00007F"/>
                          </a:solidFill>
                          <a:uFill>
                            <a:solidFill>
                              <a:srgbClr val="00007F"/>
                            </a:solidFill>
                          </a:u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Calculated: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256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89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Observed: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5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251</a:t>
                      </a:r>
                      <a:r>
                        <a:rPr sz="1200" spc="-8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815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A4D015-69CF-4253-AE63-84633B6233ED}"/>
              </a:ext>
            </a:extLst>
          </p:cNvPr>
          <p:cNvSpPr txBox="1"/>
          <p:nvPr/>
        </p:nvSpPr>
        <p:spPr>
          <a:xfrm>
            <a:off x="323002" y="144356"/>
            <a:ext cx="2673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Limitation: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DDC1BB6-7A78-4B65-9441-DA1E5BC66D84}"/>
              </a:ext>
            </a:extLst>
          </p:cNvPr>
          <p:cNvSpPr txBox="1"/>
          <p:nvPr/>
        </p:nvSpPr>
        <p:spPr>
          <a:xfrm>
            <a:off x="1822237" y="79530"/>
            <a:ext cx="8118264" cy="44698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35"/>
              </a:spcBef>
            </a:pPr>
            <a:r>
              <a:rPr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Woodward’s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</a:t>
            </a:r>
            <a:r>
              <a:rPr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applicable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upto </a:t>
            </a:r>
            <a:r>
              <a:rPr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2-4  </a:t>
            </a:r>
            <a:r>
              <a:rPr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conjugation.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4A2EB73-24D6-4574-9080-B8BE5583EE6E}"/>
              </a:ext>
            </a:extLst>
          </p:cNvPr>
          <p:cNvSpPr txBox="1">
            <a:spLocks/>
          </p:cNvSpPr>
          <p:nvPr/>
        </p:nvSpPr>
        <p:spPr>
          <a:xfrm>
            <a:off x="390736" y="567689"/>
            <a:ext cx="29984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b="1" spc="-1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Fieser-Kuhn</a:t>
            </a:r>
            <a:r>
              <a:rPr lang="en-IN" sz="2400" b="1" spc="-5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IN" sz="2400" b="1" spc="-5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</a:t>
            </a:r>
            <a:r>
              <a:rPr lang="en-IN" sz="2400" spc="-5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en-IN" sz="2400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0D81323-13F0-4355-9EBC-796F6A269510}"/>
              </a:ext>
            </a:extLst>
          </p:cNvPr>
          <p:cNvSpPr txBox="1">
            <a:spLocks/>
          </p:cNvSpPr>
          <p:nvPr/>
        </p:nvSpPr>
        <p:spPr>
          <a:xfrm>
            <a:off x="390736" y="591338"/>
            <a:ext cx="11760200" cy="1057615"/>
          </a:xfrm>
          <a:prstGeom prst="rect">
            <a:avLst/>
          </a:prstGeom>
        </p:spPr>
        <p:txBody>
          <a:bodyPr vert="horz" wrap="square" lIns="0" tIns="29561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46400"/>
              </a:lnSpc>
              <a:spcBef>
                <a:spcPts val="65"/>
              </a:spcBef>
            </a:pPr>
            <a:r>
              <a:rPr lang="en-US" sz="1800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Another empirical </a:t>
            </a:r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rule </a:t>
            </a:r>
            <a:r>
              <a:rPr lang="en-US" sz="1800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calculate the  absorption band maxima and </a:t>
            </a:r>
            <a:r>
              <a:rPr lang="en-US" sz="1800" i="1" spc="-5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extinction  coefficients </a:t>
            </a:r>
            <a:r>
              <a:rPr lang="en-US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</a:t>
            </a:r>
            <a:r>
              <a:rPr lang="en-US" sz="1800" i="1" spc="-5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conjugated molecules </a:t>
            </a:r>
            <a:r>
              <a:rPr lang="en-US" sz="1800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specially  polyenes.</a:t>
            </a:r>
            <a:endParaRPr lang="en-US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03794E3-D7A9-4CCD-BA47-D092F34D4AEE}"/>
              </a:ext>
            </a:extLst>
          </p:cNvPr>
          <p:cNvSpPr txBox="1"/>
          <p:nvPr/>
        </p:nvSpPr>
        <p:spPr>
          <a:xfrm>
            <a:off x="550333" y="1520190"/>
            <a:ext cx="6942667" cy="506548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R="2860040" algn="r">
              <a:spcBef>
                <a:spcPts val="1600"/>
              </a:spcBef>
            </a:pPr>
            <a:r>
              <a:rPr sz="2400" spc="-5" dirty="0">
                <a:latin typeface="Times New Roman"/>
                <a:cs typeface="Times New Roman"/>
              </a:rPr>
              <a:t>Long </a:t>
            </a:r>
            <a:r>
              <a:rPr sz="2400" dirty="0">
                <a:latin typeface="Times New Roman"/>
                <a:cs typeface="Times New Roman"/>
              </a:rPr>
              <a:t>chains </a:t>
            </a:r>
            <a:r>
              <a:rPr sz="2400" spc="-5" dirty="0">
                <a:latin typeface="Times New Roman"/>
                <a:cs typeface="Times New Roman"/>
              </a:rPr>
              <a:t>(Fieser-Kuhn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rules)</a:t>
            </a:r>
          </a:p>
          <a:p>
            <a:pPr marL="38100">
              <a:spcBef>
                <a:spcPts val="1500"/>
              </a:spcBef>
            </a:pPr>
            <a:r>
              <a:rPr sz="2400" spc="-15" dirty="0">
                <a:latin typeface="Symbol"/>
                <a:cs typeface="Symbol"/>
              </a:rPr>
              <a:t></a:t>
            </a:r>
            <a:r>
              <a:rPr sz="2100" spc="-22" baseline="-23809" dirty="0">
                <a:latin typeface="Times New Roman"/>
                <a:cs typeface="Times New Roman"/>
              </a:rPr>
              <a:t>max </a:t>
            </a:r>
            <a:r>
              <a:rPr sz="2400" dirty="0">
                <a:latin typeface="Times New Roman"/>
                <a:cs typeface="Times New Roman"/>
              </a:rPr>
              <a:t>= 114 + 5M + n(48.0 -1.7n) – 16.5 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100" spc="-15" baseline="-23809" dirty="0">
                <a:latin typeface="Times New Roman"/>
                <a:cs typeface="Times New Roman"/>
              </a:rPr>
              <a:t>endo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100" spc="-15" baseline="-23809" dirty="0">
                <a:latin typeface="Times New Roman"/>
                <a:cs typeface="Times New Roman"/>
              </a:rPr>
              <a:t>exo</a:t>
            </a:r>
            <a:endParaRPr sz="2100" baseline="-23809" dirty="0">
              <a:latin typeface="Times New Roman"/>
              <a:cs typeface="Times New Roman"/>
            </a:endParaRPr>
          </a:p>
          <a:p>
            <a:pPr marR="2931795" algn="r">
              <a:spcBef>
                <a:spcPts val="1900"/>
              </a:spcBef>
            </a:pPr>
            <a:r>
              <a:rPr sz="2400" dirty="0">
                <a:latin typeface="Times New Roman"/>
                <a:cs typeface="Times New Roman"/>
              </a:rPr>
              <a:t>and</a:t>
            </a:r>
          </a:p>
          <a:p>
            <a:pPr marL="38100">
              <a:spcBef>
                <a:spcPts val="1500"/>
              </a:spcBef>
            </a:pPr>
            <a:r>
              <a:rPr sz="2400" spc="-15" dirty="0">
                <a:latin typeface="Symbol"/>
                <a:cs typeface="Symbol"/>
              </a:rPr>
              <a:t></a:t>
            </a:r>
            <a:r>
              <a:rPr sz="2100" spc="-22" baseline="-23809" dirty="0">
                <a:latin typeface="Times New Roman"/>
                <a:cs typeface="Times New Roman"/>
              </a:rPr>
              <a:t>max </a:t>
            </a:r>
            <a:r>
              <a:rPr sz="2400" dirty="0">
                <a:latin typeface="Times New Roman"/>
                <a:cs typeface="Times New Roman"/>
              </a:rPr>
              <a:t>= (1.74 x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100" baseline="27777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)n</a:t>
            </a:r>
          </a:p>
          <a:p>
            <a:pPr marL="38100">
              <a:spcBef>
                <a:spcPts val="1890"/>
              </a:spcBef>
            </a:pPr>
            <a:r>
              <a:rPr sz="2400" dirty="0">
                <a:latin typeface="Times New Roman"/>
                <a:cs typeface="Times New Roman"/>
              </a:rPr>
              <a:t>n = nos. of conjugated double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bonds</a:t>
            </a:r>
          </a:p>
          <a:p>
            <a:pPr marL="38100" marR="30480"/>
            <a:r>
              <a:rPr sz="2400" dirty="0">
                <a:latin typeface="Times New Roman"/>
                <a:cs typeface="Times New Roman"/>
              </a:rPr>
              <a:t>M = </a:t>
            </a:r>
            <a:r>
              <a:rPr sz="2400" spc="-5" dirty="0">
                <a:latin typeface="Times New Roman"/>
                <a:cs typeface="Times New Roman"/>
              </a:rPr>
              <a:t>nos. </a:t>
            </a:r>
            <a:r>
              <a:rPr sz="2400" dirty="0">
                <a:latin typeface="Times New Roman"/>
                <a:cs typeface="Times New Roman"/>
              </a:rPr>
              <a:t>of alkyl substituents on the conjugated system  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100" spc="-15" baseline="-23809" dirty="0">
                <a:latin typeface="Times New Roman"/>
                <a:cs typeface="Times New Roman"/>
              </a:rPr>
              <a:t>endo</a:t>
            </a:r>
            <a:r>
              <a:rPr sz="2400" spc="-10" dirty="0">
                <a:latin typeface="Times New Roman"/>
                <a:cs typeface="Times New Roman"/>
              </a:rPr>
              <a:t>= </a:t>
            </a:r>
            <a:r>
              <a:rPr sz="2400" dirty="0">
                <a:latin typeface="Times New Roman"/>
                <a:cs typeface="Times New Roman"/>
              </a:rPr>
              <a:t>no. of rings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endocyclic double </a:t>
            </a:r>
            <a:r>
              <a:rPr sz="2400" spc="-5" dirty="0">
                <a:latin typeface="Times New Roman"/>
                <a:cs typeface="Times New Roman"/>
              </a:rPr>
              <a:t>bonds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</a:p>
          <a:p>
            <a:pPr marL="875030">
              <a:spcBef>
                <a:spcPts val="1900"/>
              </a:spcBef>
            </a:pPr>
            <a:r>
              <a:rPr sz="2400" dirty="0">
                <a:latin typeface="Times New Roman"/>
                <a:cs typeface="Times New Roman"/>
              </a:rPr>
              <a:t>conjugated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</a:p>
          <a:p>
            <a:pPr marL="38100"/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100" spc="-15" baseline="-23809" dirty="0">
                <a:latin typeface="Times New Roman"/>
                <a:cs typeface="Times New Roman"/>
              </a:rPr>
              <a:t>exo</a:t>
            </a:r>
            <a:r>
              <a:rPr sz="2400" spc="-10" dirty="0">
                <a:latin typeface="Times New Roman"/>
                <a:cs typeface="Times New Roman"/>
              </a:rPr>
              <a:t>= </a:t>
            </a:r>
            <a:r>
              <a:rPr sz="2400" dirty="0">
                <a:latin typeface="Times New Roman"/>
                <a:cs typeface="Times New Roman"/>
              </a:rPr>
              <a:t>no. of rings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exocyclic double bonds </a:t>
            </a:r>
            <a:r>
              <a:rPr sz="2400" spc="5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</a:p>
          <a:p>
            <a:pPr marL="875030">
              <a:spcBef>
                <a:spcPts val="390"/>
              </a:spcBef>
            </a:pPr>
            <a:r>
              <a:rPr sz="2400" dirty="0">
                <a:latin typeface="Times New Roman"/>
                <a:cs typeface="Times New Roman"/>
              </a:rPr>
              <a:t>conjugated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9219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A04ECA1E-E77B-42FD-BA4A-AB7E9C240EA2}"/>
              </a:ext>
            </a:extLst>
          </p:cNvPr>
          <p:cNvSpPr txBox="1"/>
          <p:nvPr/>
        </p:nvSpPr>
        <p:spPr>
          <a:xfrm>
            <a:off x="280851" y="134983"/>
            <a:ext cx="11771812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Classification </a:t>
            </a:r>
            <a:r>
              <a:rPr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of</a:t>
            </a:r>
            <a:r>
              <a:rPr sz="20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Spectroscopy:</a:t>
            </a:r>
            <a:endParaRPr sz="2000" dirty="0">
              <a:latin typeface="Times New Roman"/>
              <a:cs typeface="Times New Roman"/>
            </a:endParaRPr>
          </a:p>
          <a:p>
            <a:pPr marL="76200" marR="100965">
              <a:lnSpc>
                <a:spcPct val="100000"/>
              </a:lnSpc>
              <a:buAutoNum type="arabicParenR"/>
              <a:tabLst>
                <a:tab pos="671830" algn="l"/>
                <a:tab pos="672465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Absorption Spectroscopy: 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type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amount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radiation,  which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absorbed depend upon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structure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molecules and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numbers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molecules interacting with the radiation.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study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these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dependencies 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called absorption spectroscopy.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(UV,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IR, NMR, X-Ray,  ESR)</a:t>
            </a:r>
            <a:endParaRPr sz="2000" dirty="0">
              <a:latin typeface="Times New Roman"/>
              <a:cs typeface="Times New Roman"/>
            </a:endParaRPr>
          </a:p>
          <a:p>
            <a:pPr marL="76200" marR="30480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671830" algn="l"/>
                <a:tab pos="672465" algn="l"/>
                <a:tab pos="3205480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Emission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spectroscopy:	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if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sufficient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gets impinged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upon a 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sample,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outer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electrons in the species will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be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raised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their stable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ground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state to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higher energy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(unstable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nature).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These excited  species rapidly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emits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 photon 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return to their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ground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stable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energy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level.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type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amount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radiation, which is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emitted,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studied, this  type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spectroscopy is called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emission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spectroscopy.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(AES,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MES,  Fluorimetry)</a:t>
            </a:r>
            <a:endParaRPr sz="2000" dirty="0">
              <a:latin typeface="Times New Roman"/>
              <a:cs typeface="Times New Roman"/>
            </a:endParaRPr>
          </a:p>
          <a:p>
            <a:pPr marL="76200" marR="43815">
              <a:lnSpc>
                <a:spcPct val="100000"/>
              </a:lnSpc>
              <a:buAutoNum type="arabicParenR"/>
              <a:tabLst>
                <a:tab pos="671830" algn="l"/>
                <a:tab pos="672465" algn="l"/>
                <a:tab pos="1790064" algn="l"/>
                <a:tab pos="2647315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Scattering spectroscopy: if the incoming radiation strikes with the  solid particles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suspended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the solution, the light transmitted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at an angle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other</a:t>
            </a:r>
            <a:r>
              <a:rPr sz="2000" spc="1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than</a:t>
            </a:r>
            <a:r>
              <a:rPr sz="2000" spc="10" dirty="0">
                <a:solidFill>
                  <a:srgbClr val="293C79"/>
                </a:solidFill>
                <a:latin typeface="Times New Roman"/>
                <a:cs typeface="Times New Roman"/>
              </a:rPr>
              <a:t> 180</a:t>
            </a:r>
            <a:r>
              <a:rPr sz="1725" spc="15" baseline="28985" dirty="0">
                <a:solidFill>
                  <a:srgbClr val="293C79"/>
                </a:solidFill>
                <a:latin typeface="Times New Roman"/>
                <a:cs typeface="Times New Roman"/>
              </a:rPr>
              <a:t>0	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from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the incident light.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This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spectroscopy is called  scattering</a:t>
            </a:r>
            <a:r>
              <a:rPr sz="2000" spc="2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spectroscopy.	(turbidimetry,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nephelometry)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256">
            <a:extLst>
              <a:ext uri="{FF2B5EF4-FFF2-40B4-BE49-F238E27FC236}">
                <a16:creationId xmlns:a16="http://schemas.microsoft.com/office/drawing/2014/main" id="{D8615F78-311C-49A6-B4A1-EB614E983ADB}"/>
              </a:ext>
            </a:extLst>
          </p:cNvPr>
          <p:cNvSpPr txBox="1">
            <a:spLocks/>
          </p:cNvSpPr>
          <p:nvPr/>
        </p:nvSpPr>
        <p:spPr>
          <a:xfrm>
            <a:off x="280851" y="3533349"/>
            <a:ext cx="53013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IN" sz="24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Electronic</a:t>
            </a:r>
            <a:r>
              <a:rPr lang="en-IN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Processes</a:t>
            </a:r>
            <a:endParaRPr lang="en-I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257">
            <a:extLst>
              <a:ext uri="{FF2B5EF4-FFF2-40B4-BE49-F238E27FC236}">
                <a16:creationId xmlns:a16="http://schemas.microsoft.com/office/drawing/2014/main" id="{EF27A759-6D3E-4AA3-B73E-E53F98D03FFC}"/>
              </a:ext>
            </a:extLst>
          </p:cNvPr>
          <p:cNvSpPr txBox="1"/>
          <p:nvPr/>
        </p:nvSpPr>
        <p:spPr>
          <a:xfrm>
            <a:off x="123009" y="3915505"/>
            <a:ext cx="429006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7340" indent="-294640">
              <a:lnSpc>
                <a:spcPct val="100000"/>
              </a:lnSpc>
              <a:spcBef>
                <a:spcPts val="110"/>
              </a:spcBef>
              <a:buSzPct val="75609"/>
              <a:buChar char="•"/>
              <a:tabLst>
                <a:tab pos="306705" algn="l"/>
                <a:tab pos="307340" algn="l"/>
                <a:tab pos="1891664" algn="l"/>
              </a:tabLst>
            </a:pPr>
            <a:r>
              <a:rPr sz="2050" dirty="0">
                <a:solidFill>
                  <a:srgbClr val="FF1C00"/>
                </a:solidFill>
                <a:latin typeface="Times New Roman"/>
                <a:cs typeface="Times New Roman"/>
              </a:rPr>
              <a:t>Fluorescence:	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5" name="object 261">
            <a:extLst>
              <a:ext uri="{FF2B5EF4-FFF2-40B4-BE49-F238E27FC236}">
                <a16:creationId xmlns:a16="http://schemas.microsoft.com/office/drawing/2014/main" id="{E7F3E24C-741F-4777-BEA6-63853B5FE149}"/>
              </a:ext>
            </a:extLst>
          </p:cNvPr>
          <p:cNvSpPr txBox="1">
            <a:spLocks/>
          </p:cNvSpPr>
          <p:nvPr/>
        </p:nvSpPr>
        <p:spPr>
          <a:xfrm>
            <a:off x="123009" y="4242148"/>
            <a:ext cx="8776063" cy="273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13664" indent="0">
              <a:lnSpc>
                <a:spcPct val="100600"/>
              </a:lnSpc>
              <a:spcBef>
                <a:spcPts val="95"/>
              </a:spcBef>
              <a:buNone/>
            </a:pPr>
            <a:r>
              <a:rPr lang="en-IN" sz="2000" dirty="0">
                <a:latin typeface="Times New Roman"/>
                <a:cs typeface="Times New Roman"/>
              </a:rPr>
              <a:t>absorption of</a:t>
            </a:r>
            <a:r>
              <a:rPr lang="en-IN" sz="2000" spc="-2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radiation </a:t>
            </a:r>
            <a:r>
              <a:rPr lang="en-US" sz="2000" spc="5" dirty="0"/>
              <a:t>to </a:t>
            </a:r>
            <a:r>
              <a:rPr lang="en-US" sz="2000" dirty="0"/>
              <a:t>an excited state, followed </a:t>
            </a:r>
            <a:r>
              <a:rPr lang="en-US" sz="2000" spc="5" dirty="0"/>
              <a:t>by  </a:t>
            </a:r>
            <a:r>
              <a:rPr lang="en-US" sz="2000" dirty="0"/>
              <a:t>emission of radiation to a lower state  of </a:t>
            </a:r>
            <a:r>
              <a:rPr lang="en-US" sz="2000" spc="5" dirty="0"/>
              <a:t>the </a:t>
            </a:r>
            <a:r>
              <a:rPr lang="en-US" sz="2000" spc="-5" dirty="0"/>
              <a:t>same</a:t>
            </a:r>
            <a:r>
              <a:rPr lang="en-US" sz="2000" spc="-15" dirty="0"/>
              <a:t> </a:t>
            </a:r>
            <a:r>
              <a:rPr lang="en-US" sz="2000" dirty="0"/>
              <a:t>multiplicity</a:t>
            </a:r>
          </a:p>
          <a:p>
            <a:pPr marL="12700" marR="38735">
              <a:lnSpc>
                <a:spcPct val="100499"/>
              </a:lnSpc>
              <a:spcBef>
                <a:spcPts val="515"/>
              </a:spcBef>
              <a:tabLst>
                <a:tab pos="2018664" algn="l"/>
              </a:tabLst>
            </a:pPr>
            <a:r>
              <a:rPr lang="en-US" sz="2000" dirty="0">
                <a:solidFill>
                  <a:srgbClr val="FF1C00"/>
                </a:solidFill>
              </a:rPr>
              <a:t>Phosphorescence:	</a:t>
            </a:r>
            <a:r>
              <a:rPr lang="en-US" sz="2000" dirty="0"/>
              <a:t>absorption </a:t>
            </a:r>
            <a:r>
              <a:rPr lang="en-US" sz="2000" spc="5" dirty="0"/>
              <a:t>of  </a:t>
            </a:r>
            <a:r>
              <a:rPr lang="en-US" sz="2000" dirty="0"/>
              <a:t>radiation </a:t>
            </a:r>
            <a:r>
              <a:rPr lang="en-US" sz="2000" spc="5" dirty="0"/>
              <a:t>to </a:t>
            </a:r>
            <a:r>
              <a:rPr lang="en-US" sz="2000" dirty="0"/>
              <a:t>an excited state, followed  </a:t>
            </a:r>
            <a:r>
              <a:rPr lang="en-US" sz="2000" spc="5" dirty="0"/>
              <a:t>by </a:t>
            </a:r>
            <a:r>
              <a:rPr lang="en-US" sz="2000" dirty="0"/>
              <a:t>emission of radiation </a:t>
            </a:r>
            <a:r>
              <a:rPr lang="en-US" sz="2000" spc="5" dirty="0"/>
              <a:t>to </a:t>
            </a:r>
            <a:r>
              <a:rPr lang="en-US" sz="2000" dirty="0"/>
              <a:t>a lower  state of different</a:t>
            </a:r>
            <a:r>
              <a:rPr lang="en-US" sz="2000" spc="-10" dirty="0"/>
              <a:t> </a:t>
            </a:r>
            <a:r>
              <a:rPr lang="en-US" sz="2000" dirty="0"/>
              <a:t>multiplicity</a:t>
            </a:r>
          </a:p>
          <a:p>
            <a:pPr marL="12700" marR="64769">
              <a:lnSpc>
                <a:spcPct val="100600"/>
              </a:lnSpc>
              <a:spcBef>
                <a:spcPts val="515"/>
              </a:spcBef>
              <a:tabLst>
                <a:tab pos="1505585" algn="l"/>
              </a:tabLst>
            </a:pPr>
            <a:r>
              <a:rPr lang="en-US" sz="2000" dirty="0">
                <a:solidFill>
                  <a:srgbClr val="FF1C00"/>
                </a:solidFill>
              </a:rPr>
              <a:t>Singlet</a:t>
            </a:r>
            <a:r>
              <a:rPr lang="en-US" sz="2000" spc="15" dirty="0">
                <a:solidFill>
                  <a:srgbClr val="FF1C00"/>
                </a:solidFill>
              </a:rPr>
              <a:t> </a:t>
            </a:r>
            <a:r>
              <a:rPr lang="en-US" sz="2000" dirty="0">
                <a:solidFill>
                  <a:srgbClr val="FF1C00"/>
                </a:solidFill>
              </a:rPr>
              <a:t>state:	</a:t>
            </a:r>
            <a:r>
              <a:rPr lang="en-US" sz="2000" spc="5" dirty="0"/>
              <a:t>spins </a:t>
            </a:r>
            <a:r>
              <a:rPr lang="en-US" sz="2000" spc="-5" dirty="0"/>
              <a:t>are </a:t>
            </a:r>
            <a:r>
              <a:rPr lang="en-US" sz="2000" dirty="0"/>
              <a:t>paired, </a:t>
            </a:r>
            <a:r>
              <a:rPr lang="en-US" sz="2000" spc="5" dirty="0"/>
              <a:t>no</a:t>
            </a:r>
            <a:r>
              <a:rPr lang="en-US" sz="2000" spc="-55" dirty="0"/>
              <a:t> </a:t>
            </a:r>
            <a:r>
              <a:rPr lang="en-US" sz="2000" dirty="0"/>
              <a:t>net  angular momentum (and </a:t>
            </a:r>
            <a:r>
              <a:rPr lang="en-US" sz="2000" spc="5" dirty="0"/>
              <a:t>no </a:t>
            </a:r>
            <a:r>
              <a:rPr lang="en-US" sz="2000" dirty="0"/>
              <a:t>net  magnetic</a:t>
            </a:r>
            <a:r>
              <a:rPr lang="en-US" sz="2000" spc="-15" dirty="0"/>
              <a:t> </a:t>
            </a:r>
            <a:r>
              <a:rPr lang="en-US" sz="2000" dirty="0"/>
              <a:t>field)</a:t>
            </a:r>
          </a:p>
          <a:p>
            <a:pPr marL="12700" marR="5080">
              <a:lnSpc>
                <a:spcPct val="100800"/>
              </a:lnSpc>
              <a:spcBef>
                <a:spcPts val="500"/>
              </a:spcBef>
            </a:pPr>
            <a:r>
              <a:rPr lang="en-US" sz="2000" dirty="0">
                <a:solidFill>
                  <a:srgbClr val="FF1C00"/>
                </a:solidFill>
              </a:rPr>
              <a:t>Triplet state: </a:t>
            </a:r>
            <a:r>
              <a:rPr lang="en-US" sz="2000" dirty="0"/>
              <a:t>spins are unpaired, net  angular momentum (and net</a:t>
            </a:r>
            <a:r>
              <a:rPr lang="en-US" sz="2000" spc="-60" dirty="0"/>
              <a:t> </a:t>
            </a:r>
            <a:r>
              <a:rPr lang="en-US" sz="2000" dirty="0"/>
              <a:t>magnetic </a:t>
            </a:r>
            <a:r>
              <a:rPr lang="en-IN" sz="2000" spc="-10" dirty="0">
                <a:latin typeface="Times New Roman"/>
                <a:cs typeface="Times New Roman"/>
              </a:rPr>
              <a:t>f</a:t>
            </a:r>
            <a:r>
              <a:rPr lang="en-IN" sz="2000" spc="5" dirty="0">
                <a:latin typeface="Times New Roman"/>
                <a:cs typeface="Times New Roman"/>
              </a:rPr>
              <a:t>i</a:t>
            </a:r>
            <a:r>
              <a:rPr lang="en-IN" sz="2000" spc="-5" dirty="0">
                <a:latin typeface="Times New Roman"/>
                <a:cs typeface="Times New Roman"/>
              </a:rPr>
              <a:t>e</a:t>
            </a:r>
            <a:r>
              <a:rPr lang="en-IN" sz="2000" spc="5" dirty="0">
                <a:latin typeface="Times New Roman"/>
                <a:cs typeface="Times New Roman"/>
              </a:rPr>
              <a:t>l</a:t>
            </a:r>
            <a:r>
              <a:rPr lang="en-IN" sz="2000" dirty="0">
                <a:latin typeface="Times New Roman"/>
                <a:cs typeface="Times New Roman"/>
              </a:rPr>
              <a:t>d)</a:t>
            </a:r>
          </a:p>
          <a:p>
            <a:pPr marL="12700" marR="5080">
              <a:lnSpc>
                <a:spcPct val="100800"/>
              </a:lnSpc>
              <a:spcBef>
                <a:spcPts val="500"/>
              </a:spcBef>
            </a:pPr>
            <a:endParaRPr lang="en-US" sz="2000" dirty="0"/>
          </a:p>
        </p:txBody>
      </p:sp>
      <p:sp>
        <p:nvSpPr>
          <p:cNvPr id="6" name="object 263">
            <a:extLst>
              <a:ext uri="{FF2B5EF4-FFF2-40B4-BE49-F238E27FC236}">
                <a16:creationId xmlns:a16="http://schemas.microsoft.com/office/drawing/2014/main" id="{5B78AED0-5DB3-4F57-A0E8-619ABFD88FE6}"/>
              </a:ext>
            </a:extLst>
          </p:cNvPr>
          <p:cNvSpPr/>
          <p:nvPr/>
        </p:nvSpPr>
        <p:spPr>
          <a:xfrm>
            <a:off x="8707482" y="4160375"/>
            <a:ext cx="3361509" cy="165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648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67A2B04-942E-4396-9910-E52855D59537}"/>
              </a:ext>
            </a:extLst>
          </p:cNvPr>
          <p:cNvSpPr/>
          <p:nvPr/>
        </p:nvSpPr>
        <p:spPr>
          <a:xfrm>
            <a:off x="500822" y="383158"/>
            <a:ext cx="7580941" cy="42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8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48D98BB-6248-4468-8B8F-6212A45B3A29}"/>
              </a:ext>
            </a:extLst>
          </p:cNvPr>
          <p:cNvSpPr txBox="1">
            <a:spLocks/>
          </p:cNvSpPr>
          <p:nvPr/>
        </p:nvSpPr>
        <p:spPr>
          <a:xfrm>
            <a:off x="610868" y="212090"/>
            <a:ext cx="31737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b="1" spc="-5" dirty="0">
                <a:latin typeface="Times New Roman"/>
                <a:cs typeface="Times New Roman"/>
              </a:rPr>
              <a:t>For Lycopene</a:t>
            </a:r>
            <a:r>
              <a:rPr lang="en-IN" sz="2800" b="1" spc="-70" dirty="0">
                <a:latin typeface="Times New Roman"/>
                <a:cs typeface="Times New Roman"/>
              </a:rPr>
              <a:t> </a:t>
            </a:r>
            <a:r>
              <a:rPr lang="en-IN" sz="2800" b="1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D774929-E1F6-4A8E-801A-976A88B27286}"/>
              </a:ext>
            </a:extLst>
          </p:cNvPr>
          <p:cNvSpPr txBox="1"/>
          <p:nvPr/>
        </p:nvSpPr>
        <p:spPr>
          <a:xfrm>
            <a:off x="610868" y="655801"/>
            <a:ext cx="731139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compound with </a:t>
            </a:r>
            <a:r>
              <a:rPr sz="2400" dirty="0">
                <a:latin typeface="Times New Roman"/>
                <a:cs typeface="Times New Roman"/>
              </a:rPr>
              <a:t>eleven conjugated double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bonds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λmax(cal) </a:t>
            </a:r>
            <a:r>
              <a:rPr sz="2400" dirty="0">
                <a:latin typeface="Times New Roman"/>
                <a:cs typeface="Times New Roman"/>
              </a:rPr>
              <a:t>= 114 + 5(8) + 11 </a:t>
            </a:r>
            <a:r>
              <a:rPr sz="2400" spc="-5" dirty="0">
                <a:latin typeface="Times New Roman"/>
                <a:cs typeface="Times New Roman"/>
              </a:rPr>
              <a:t>[48-1.7 </a:t>
            </a:r>
            <a:r>
              <a:rPr sz="2400" dirty="0">
                <a:latin typeface="Times New Roman"/>
                <a:cs typeface="Times New Roman"/>
              </a:rPr>
              <a:t>(11)] – 0 – 0 = 476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nm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2352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λmax </a:t>
            </a:r>
            <a:r>
              <a:rPr sz="2400" dirty="0">
                <a:latin typeface="Times New Roman"/>
                <a:cs typeface="Times New Roman"/>
              </a:rPr>
              <a:t>= 476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nm</a:t>
            </a:r>
          </a:p>
        </p:txBody>
      </p:sp>
    </p:spTree>
    <p:extLst>
      <p:ext uri="{BB962C8B-B14F-4D97-AF65-F5344CB8AC3E}">
        <p14:creationId xmlns:p14="http://schemas.microsoft.com/office/powerpoint/2010/main" val="3558904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0707E-4AD6-4949-960B-00129CCC1342}"/>
              </a:ext>
            </a:extLst>
          </p:cNvPr>
          <p:cNvSpPr txBox="1"/>
          <p:nvPr/>
        </p:nvSpPr>
        <p:spPr>
          <a:xfrm>
            <a:off x="324464" y="1179872"/>
            <a:ext cx="11139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aiandra GD" panose="020E0502030308020204" pitchFamily="34" charset="0"/>
              </a:rPr>
              <a:t>Question Bank</a:t>
            </a:r>
          </a:p>
          <a:p>
            <a:endParaRPr lang="en-US" sz="2400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Maiandra GD" panose="020E0502030308020204" pitchFamily="34" charset="0"/>
              </a:rPr>
              <a:t>Explain interaction of electromagnetic radiation with molecules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Maiandra GD" panose="020E0502030308020204" pitchFamily="34" charset="0"/>
              </a:rPr>
              <a:t>Explain Lambert’s law and Lambert’s – Beers law?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Maiandra GD" panose="020E0502030308020204" pitchFamily="34" charset="0"/>
              </a:rPr>
              <a:t>What are Electronic Transitions? Explain various types of Electronic transitions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Maiandra GD" panose="020E0502030308020204" pitchFamily="34" charset="0"/>
              </a:rPr>
              <a:t>Explain a) Chromophore b) Auxochrome.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34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55CC4-C5FE-4187-BDBF-B0B573151926}"/>
              </a:ext>
            </a:extLst>
          </p:cNvPr>
          <p:cNvSpPr txBox="1"/>
          <p:nvPr/>
        </p:nvSpPr>
        <p:spPr>
          <a:xfrm rot="20828707" flipH="1">
            <a:off x="3593250" y="2904067"/>
            <a:ext cx="523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IN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3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E1782B61-4368-414D-965D-A730B8085C87}"/>
              </a:ext>
            </a:extLst>
          </p:cNvPr>
          <p:cNvSpPr txBox="1"/>
          <p:nvPr/>
        </p:nvSpPr>
        <p:spPr>
          <a:xfrm>
            <a:off x="337092" y="103594"/>
            <a:ext cx="11759113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What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</a:t>
            </a:r>
            <a:r>
              <a:rPr sz="2000" spc="-1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EMR?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63500" marR="422275" algn="just">
              <a:lnSpc>
                <a:spcPct val="100000"/>
              </a:lnSpc>
              <a:buChar char="-"/>
              <a:tabLst>
                <a:tab pos="723265" algn="l"/>
                <a:tab pos="723900" algn="l"/>
              </a:tabLst>
            </a:pP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EMR is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 form of energy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that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transmitted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through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space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at an 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enormous</a:t>
            </a:r>
            <a:r>
              <a:rPr sz="2000" spc="-1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velocity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723900" indent="-660400" algn="just">
              <a:lnSpc>
                <a:spcPct val="100000"/>
              </a:lnSpc>
              <a:buChar char="-"/>
              <a:tabLst>
                <a:tab pos="723265" algn="l"/>
                <a:tab pos="723900" algn="l"/>
              </a:tabLst>
            </a:pP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It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can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travel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in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space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with the </a:t>
            </a:r>
            <a:r>
              <a:rPr sz="2000" spc="-1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same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speed as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that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of</a:t>
            </a:r>
            <a:r>
              <a:rPr sz="2000" spc="5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light.</a:t>
            </a:r>
            <a:r>
              <a:rPr lang="en-US" sz="2000" spc="-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As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 name </a:t>
            </a:r>
            <a:r>
              <a:rPr sz="2000" spc="-1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implies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EMR is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alternating electrical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and 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associated magnetic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force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field in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space (It</a:t>
            </a:r>
            <a:r>
              <a:rPr lang="en-US"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contains electrical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and 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magnetic components)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63500" marR="30480" algn="just">
              <a:lnSpc>
                <a:spcPct val="100000"/>
              </a:lnSpc>
              <a:buChar char="-"/>
              <a:tabLst>
                <a:tab pos="723265" algn="l"/>
                <a:tab pos="723900" algn="l"/>
              </a:tabLst>
            </a:pP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 two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components oscillate in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planes perpendicular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to each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other  and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perpendicular to the direction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of propagation of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</a:t>
            </a:r>
            <a:r>
              <a:rPr sz="2000" spc="1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radiation.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63500" marR="533400" algn="just">
              <a:lnSpc>
                <a:spcPct val="100000"/>
              </a:lnSpc>
              <a:spcBef>
                <a:spcPts val="10"/>
              </a:spcBef>
              <a:buChar char="-"/>
              <a:tabLst>
                <a:tab pos="723265" algn="l"/>
                <a:tab pos="723900" algn="l"/>
              </a:tabLst>
            </a:pP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EMR consist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of a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stream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discrete packets (particles)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of pure  energy,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which is called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photons or</a:t>
            </a:r>
            <a:r>
              <a:rPr sz="2000" spc="3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quanta.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63500" algn="just">
              <a:lnSpc>
                <a:spcPct val="100000"/>
              </a:lnSpc>
              <a:tabLst>
                <a:tab pos="723265" algn="l"/>
                <a:tab pos="723900" algn="l"/>
              </a:tabLst>
            </a:pPr>
            <a:r>
              <a:rPr lang="en-US" sz="20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-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The energy of photon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is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proportional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to the</a:t>
            </a:r>
            <a:r>
              <a:rPr sz="2000" spc="1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frequency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63500" marR="113664" algn="just">
              <a:lnSpc>
                <a:spcPct val="100000"/>
              </a:lnSpc>
              <a:tabLst>
                <a:tab pos="998855" algn="l"/>
                <a:tab pos="1528445" algn="l"/>
                <a:tab pos="3220085" algn="l"/>
              </a:tabLst>
            </a:pP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 = hυ	where E= Energy of photons, h= plank’s constant (6.624 x </a:t>
            </a:r>
            <a:r>
              <a:rPr sz="2000" spc="2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10</a:t>
            </a:r>
            <a:r>
              <a:rPr sz="2000" spc="30" baseline="2898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-27 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erg.</a:t>
            </a:r>
            <a:r>
              <a:rPr sz="2000" spc="1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Sec)</a:t>
            </a:r>
            <a:r>
              <a:rPr sz="2000" spc="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and	υ=frequency</a:t>
            </a:r>
            <a:r>
              <a:rPr lang="en-US" sz="2000" spc="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of	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radiation in</a:t>
            </a:r>
            <a:r>
              <a:rPr sz="2000" spc="20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cycles/second</a:t>
            </a:r>
            <a:endParaRPr sz="20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251">
            <a:extLst>
              <a:ext uri="{FF2B5EF4-FFF2-40B4-BE49-F238E27FC236}">
                <a16:creationId xmlns:a16="http://schemas.microsoft.com/office/drawing/2014/main" id="{9149C4E6-E139-4FCB-B6B1-45BCD3B2953A}"/>
              </a:ext>
            </a:extLst>
          </p:cNvPr>
          <p:cNvSpPr txBox="1"/>
          <p:nvPr/>
        </p:nvSpPr>
        <p:spPr>
          <a:xfrm>
            <a:off x="225152" y="3194184"/>
            <a:ext cx="11741696" cy="281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76835">
              <a:lnSpc>
                <a:spcPct val="100000"/>
              </a:lnSpc>
              <a:spcBef>
                <a:spcPts val="100"/>
              </a:spcBef>
              <a:buChar char="-"/>
              <a:tabLst>
                <a:tab pos="226060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Wavelength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(λ): it 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distance between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two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successive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maxima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on an 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electromagnetic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wave.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(m, cm, </a:t>
            </a:r>
            <a:r>
              <a:rPr sz="2000" spc="-20" dirty="0">
                <a:solidFill>
                  <a:srgbClr val="293C79"/>
                </a:solidFill>
                <a:latin typeface="Times New Roman"/>
                <a:cs typeface="Times New Roman"/>
              </a:rPr>
              <a:t>mm,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μm,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nm,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</a:t>
            </a:r>
            <a:r>
              <a:rPr sz="2000" spc="8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A</a:t>
            </a:r>
            <a:r>
              <a:rPr sz="1725" spc="30" baseline="28985" dirty="0">
                <a:solidFill>
                  <a:srgbClr val="293C79"/>
                </a:solidFill>
                <a:latin typeface="Times New Roman"/>
                <a:cs typeface="Times New Roman"/>
              </a:rPr>
              <a:t>0</a:t>
            </a:r>
            <a:r>
              <a:rPr sz="2000" spc="20" dirty="0">
                <a:solidFill>
                  <a:srgbClr val="293C7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93C79"/>
              </a:buClr>
              <a:buFont typeface="Times New Roman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76200" marR="68580">
              <a:lnSpc>
                <a:spcPct val="100000"/>
              </a:lnSpc>
              <a:buChar char="-"/>
              <a:tabLst>
                <a:tab pos="226060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Frequency (υ):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numbers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waves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passing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through a given point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unit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time.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(T</a:t>
            </a:r>
            <a:r>
              <a:rPr sz="1725" baseline="28985" dirty="0">
                <a:solidFill>
                  <a:srgbClr val="293C79"/>
                </a:solidFill>
                <a:latin typeface="Times New Roman"/>
                <a:cs typeface="Times New Roman"/>
              </a:rPr>
              <a:t>-1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sec</a:t>
            </a:r>
            <a:r>
              <a:rPr sz="1725" spc="-7" baseline="28985" dirty="0">
                <a:solidFill>
                  <a:srgbClr val="293C79"/>
                </a:solidFill>
                <a:latin typeface="Times New Roman"/>
                <a:cs typeface="Times New Roman"/>
              </a:rPr>
              <a:t>-1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, cycles/second, hertz,</a:t>
            </a:r>
            <a:r>
              <a:rPr sz="2000" spc="4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fresnel)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93C79"/>
              </a:buClr>
              <a:buFont typeface="Times New Roman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76200" marR="234950">
              <a:lnSpc>
                <a:spcPct val="100000"/>
              </a:lnSpc>
              <a:buChar char="-"/>
              <a:tabLst>
                <a:tab pos="226060" algn="l"/>
              </a:tabLst>
            </a:pP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Wave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numbers (ΰ): is the numbers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per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centimeter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in vacuum. 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cm</a:t>
            </a:r>
            <a:r>
              <a:rPr sz="1725" spc="-7" baseline="28985" dirty="0">
                <a:solidFill>
                  <a:srgbClr val="293C79"/>
                </a:solidFill>
                <a:latin typeface="Times New Roman"/>
                <a:cs typeface="Times New Roman"/>
              </a:rPr>
              <a:t>-1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93C79"/>
              </a:buClr>
              <a:buFont typeface="Times New Roman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76200" marR="410845">
              <a:lnSpc>
                <a:spcPct val="100000"/>
              </a:lnSpc>
              <a:buChar char="-"/>
              <a:tabLst>
                <a:tab pos="226060" algn="l"/>
              </a:tabLst>
            </a:pP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Velocity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(V):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the product of </a:t>
            </a:r>
            <a:r>
              <a:rPr sz="2000" spc="-5" dirty="0">
                <a:solidFill>
                  <a:srgbClr val="293C79"/>
                </a:solidFill>
                <a:latin typeface="Times New Roman"/>
                <a:cs typeface="Times New Roman"/>
              </a:rPr>
              <a:t>wavelength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and frequency </a:t>
            </a:r>
            <a:r>
              <a:rPr sz="2000" spc="5" dirty="0">
                <a:solidFill>
                  <a:srgbClr val="293C79"/>
                </a:solidFill>
                <a:latin typeface="Times New Roman"/>
                <a:cs typeface="Times New Roman"/>
              </a:rPr>
              <a:t>(λ 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X υ =V) 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(cm/sec,</a:t>
            </a:r>
            <a:r>
              <a:rPr sz="2000" dirty="0">
                <a:solidFill>
                  <a:srgbClr val="293C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3C79"/>
                </a:solidFill>
                <a:latin typeface="Times New Roman"/>
                <a:cs typeface="Times New Roman"/>
              </a:rPr>
              <a:t>m/sec)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39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2">
            <a:extLst>
              <a:ext uri="{FF2B5EF4-FFF2-40B4-BE49-F238E27FC236}">
                <a16:creationId xmlns:a16="http://schemas.microsoft.com/office/drawing/2014/main" id="{7E811925-587E-4A9F-A28D-F5DC8696EF99}"/>
              </a:ext>
            </a:extLst>
          </p:cNvPr>
          <p:cNvSpPr/>
          <p:nvPr/>
        </p:nvSpPr>
        <p:spPr>
          <a:xfrm>
            <a:off x="1447800" y="809413"/>
            <a:ext cx="8001000" cy="464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51">
            <a:extLst>
              <a:ext uri="{FF2B5EF4-FFF2-40B4-BE49-F238E27FC236}">
                <a16:creationId xmlns:a16="http://schemas.microsoft.com/office/drawing/2014/main" id="{CBFD22E1-E5C8-43C0-9EFD-02D1DA259FC0}"/>
              </a:ext>
            </a:extLst>
          </p:cNvPr>
          <p:cNvSpPr txBox="1"/>
          <p:nvPr/>
        </p:nvSpPr>
        <p:spPr>
          <a:xfrm>
            <a:off x="605367" y="139701"/>
            <a:ext cx="107738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Classification </a:t>
            </a:r>
            <a:r>
              <a:rPr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of </a:t>
            </a:r>
            <a:r>
              <a:rPr sz="20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EMR</a:t>
            </a:r>
            <a:r>
              <a:rPr sz="2000" b="1" spc="5" dirty="0">
                <a:solidFill>
                  <a:srgbClr val="1E3F80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EMR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arbitrarily classified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in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1E3F80"/>
                </a:solidFill>
                <a:latin typeface="Times New Roman"/>
                <a:cs typeface="Times New Roman"/>
              </a:rPr>
              <a:t>different regions 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according to</a:t>
            </a:r>
            <a:r>
              <a:rPr sz="2000" spc="20" dirty="0">
                <a:solidFill>
                  <a:srgbClr val="1E3F8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E3F80"/>
                </a:solidFill>
                <a:latin typeface="Times New Roman"/>
                <a:cs typeface="Times New Roman"/>
              </a:rPr>
              <a:t>wavelength.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592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1">
            <a:extLst>
              <a:ext uri="{FF2B5EF4-FFF2-40B4-BE49-F238E27FC236}">
                <a16:creationId xmlns:a16="http://schemas.microsoft.com/office/drawing/2014/main" id="{03461D78-EA8F-4321-ADBF-BD206D87A9F1}"/>
              </a:ext>
            </a:extLst>
          </p:cNvPr>
          <p:cNvSpPr txBox="1"/>
          <p:nvPr/>
        </p:nvSpPr>
        <p:spPr>
          <a:xfrm>
            <a:off x="114300" y="172719"/>
            <a:ext cx="8401685" cy="2658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marR="1292225">
              <a:lnSpc>
                <a:spcPct val="119800"/>
              </a:lnSpc>
              <a:spcBef>
                <a:spcPts val="100"/>
              </a:spcBef>
            </a:pP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Spectroscopy: A technique of producing, detecting</a:t>
            </a:r>
            <a:r>
              <a:rPr sz="2400" spc="-10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and  analyzing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spectra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electromagnetic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radiation</a:t>
            </a:r>
            <a:endParaRPr sz="2400" dirty="0">
              <a:latin typeface="Times New Roman"/>
              <a:cs typeface="Times New Roman"/>
            </a:endParaRPr>
          </a:p>
          <a:p>
            <a:pPr marL="76200" marR="133350">
              <a:lnSpc>
                <a:spcPct val="100000"/>
              </a:lnSpc>
              <a:spcBef>
                <a:spcPts val="209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Self-prpagating waves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vacuum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or in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matter whose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spectrum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will 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have a range of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wavelength from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10</a:t>
            </a:r>
            <a:r>
              <a:rPr sz="2100" baseline="27777" dirty="0">
                <a:solidFill>
                  <a:srgbClr val="5A5148"/>
                </a:solidFill>
                <a:latin typeface="Times New Roman"/>
                <a:cs typeface="Times New Roman"/>
              </a:rPr>
              <a:t>-3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m to</a:t>
            </a:r>
            <a:r>
              <a:rPr sz="2400" spc="-40" dirty="0">
                <a:solidFill>
                  <a:srgbClr val="5A514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10</a:t>
            </a:r>
            <a:r>
              <a:rPr sz="2100" spc="-7" baseline="27777" dirty="0">
                <a:solidFill>
                  <a:srgbClr val="5A5148"/>
                </a:solidFill>
                <a:latin typeface="Times New Roman"/>
                <a:cs typeface="Times New Roman"/>
              </a:rPr>
              <a:t>3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m</a:t>
            </a:r>
            <a:endParaRPr sz="2400" dirty="0">
              <a:latin typeface="Times New Roman"/>
              <a:cs typeface="Times New Roman"/>
            </a:endParaRPr>
          </a:p>
          <a:p>
            <a:pPr marL="609600" marR="30480" indent="-534035">
              <a:lnSpc>
                <a:spcPct val="100000"/>
              </a:lnSpc>
              <a:spcBef>
                <a:spcPts val="2040"/>
              </a:spcBef>
            </a:pP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classified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into several </a:t>
            </a:r>
            <a:r>
              <a:rPr sz="2400" spc="5" dirty="0">
                <a:solidFill>
                  <a:srgbClr val="5A5148"/>
                </a:solidFill>
                <a:latin typeface="Times New Roman"/>
                <a:cs typeface="Times New Roman"/>
              </a:rPr>
              <a:t>types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depending on the wavelength 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of  </a:t>
            </a:r>
            <a:r>
              <a:rPr sz="2400" dirty="0">
                <a:solidFill>
                  <a:srgbClr val="5A5148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5A5148"/>
                </a:solidFill>
                <a:latin typeface="Times New Roman"/>
                <a:cs typeface="Times New Roman"/>
              </a:rPr>
              <a:t> wave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252">
            <a:extLst>
              <a:ext uri="{FF2B5EF4-FFF2-40B4-BE49-F238E27FC236}">
                <a16:creationId xmlns:a16="http://schemas.microsoft.com/office/drawing/2014/main" id="{41A1410F-86A8-45DA-A4EF-F8B504A3F1A3}"/>
              </a:ext>
            </a:extLst>
          </p:cNvPr>
          <p:cNvSpPr/>
          <p:nvPr/>
        </p:nvSpPr>
        <p:spPr>
          <a:xfrm>
            <a:off x="1481664" y="2831396"/>
            <a:ext cx="10100735" cy="369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3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9E6C0F-C83E-47C0-A81B-31E74E4EC19C}"/>
              </a:ext>
            </a:extLst>
          </p:cNvPr>
          <p:cNvSpPr txBox="1">
            <a:spLocks/>
          </p:cNvSpPr>
          <p:nvPr/>
        </p:nvSpPr>
        <p:spPr>
          <a:xfrm>
            <a:off x="324272" y="237066"/>
            <a:ext cx="7207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/>
              <a:t>Where in the spectrum are</a:t>
            </a:r>
            <a:r>
              <a:rPr lang="en-US" sz="2400" dirty="0"/>
              <a:t> </a:t>
            </a:r>
            <a:r>
              <a:rPr lang="en-US" sz="2400" spc="-5" dirty="0"/>
              <a:t>these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E2458FF-5ECF-463F-8957-2E39CC665E08}"/>
              </a:ext>
            </a:extLst>
          </p:cNvPr>
          <p:cNvSpPr txBox="1"/>
          <p:nvPr/>
        </p:nvSpPr>
        <p:spPr>
          <a:xfrm>
            <a:off x="4422139" y="237066"/>
            <a:ext cx="26015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+mj-lt"/>
                <a:cs typeface="Times New Roman"/>
              </a:rPr>
              <a:t>transitions?</a:t>
            </a:r>
            <a:endParaRPr sz="2400" dirty="0">
              <a:latin typeface="+mj-lt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4098A41-AAC8-4AA5-9BD3-2A3FCA573DDA}"/>
              </a:ext>
            </a:extLst>
          </p:cNvPr>
          <p:cNvSpPr/>
          <p:nvPr/>
        </p:nvSpPr>
        <p:spPr>
          <a:xfrm>
            <a:off x="888999" y="1060449"/>
            <a:ext cx="10346267" cy="4493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4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4308</Words>
  <Application>Microsoft Office PowerPoint</Application>
  <PresentationFormat>Widescreen</PresentationFormat>
  <Paragraphs>585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Calibri Light</vt:lpstr>
      <vt:lpstr>Century Gothic</vt:lpstr>
      <vt:lpstr>Comic Sans MS</vt:lpstr>
      <vt:lpstr>Maiandra GD</vt:lpstr>
      <vt:lpstr>Microsoft Sans Serif</vt:lpstr>
      <vt:lpstr>Rockwell Condensed</vt:lpstr>
      <vt:lpstr>Symbol</vt:lpstr>
      <vt:lpstr>Tahoma</vt:lpstr>
      <vt:lpstr>Times New Roman</vt:lpstr>
      <vt:lpstr>Verdana</vt:lpstr>
      <vt:lpstr>Wingdings</vt:lpstr>
      <vt:lpstr>Office Theme</vt:lpstr>
      <vt:lpstr>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λmax, 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NAGA SUBRAHMANYESWARA SWAMI KARANAM</dc:creator>
  <cp:lastModifiedBy>NAGA SUBRAHMANYESWARA SWAMI KARANAM</cp:lastModifiedBy>
  <cp:revision>21</cp:revision>
  <dcterms:created xsi:type="dcterms:W3CDTF">2020-07-21T15:16:03Z</dcterms:created>
  <dcterms:modified xsi:type="dcterms:W3CDTF">2020-08-22T04:34:07Z</dcterms:modified>
</cp:coreProperties>
</file>